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66" r:id="rId4"/>
    <p:sldId id="267" r:id="rId5"/>
    <p:sldId id="258" r:id="rId6"/>
    <p:sldId id="259" r:id="rId7"/>
    <p:sldId id="268" r:id="rId8"/>
    <p:sldId id="279" r:id="rId9"/>
    <p:sldId id="269" r:id="rId10"/>
    <p:sldId id="270" r:id="rId11"/>
    <p:sldId id="278" r:id="rId12"/>
    <p:sldId id="272" r:id="rId13"/>
    <p:sldId id="274" r:id="rId14"/>
    <p:sldId id="280" r:id="rId15"/>
    <p:sldId id="276" r:id="rId16"/>
    <p:sldId id="260" r:id="rId17"/>
    <p:sldId id="261" r:id="rId18"/>
    <p:sldId id="262" r:id="rId19"/>
    <p:sldId id="263" r:id="rId20"/>
    <p:sldId id="282" r:id="rId21"/>
    <p:sldId id="281" r:id="rId22"/>
    <p:sldId id="264" r:id="rId23"/>
    <p:sldId id="265" r:id="rId24"/>
  </p:sldIdLst>
  <p:sldSz cx="14630400" cy="8229600"/>
  <p:notesSz cx="8229600" cy="14630400"/>
  <p:embeddedFontLst>
    <p:embeddedFont>
      <p:font typeface="Instrument Sans Medium" panose="020B0604020202020204" charset="0"/>
      <p:regular r:id="rId26"/>
    </p:embeddedFont>
    <p:embeddedFont>
      <p:font typeface="Instrument Sans Semi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94610"/>
  </p:normalViewPr>
  <p:slideViewPr>
    <p:cSldViewPr snapToGrid="0" snapToObjects="1">
      <p:cViewPr varScale="1">
        <p:scale>
          <a:sx n="52" d="100"/>
          <a:sy n="52" d="100"/>
        </p:scale>
        <p:origin x="8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1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35CE7-D0BE-241F-754B-749483B20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CBAEA-0C87-738E-BD7B-71CD69EB3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E833A-F5B8-34A8-DC8C-1D3AA388BC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6DF673-9652-1BAE-DE63-D6947366FA7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862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E01A2-765C-A3B1-7A13-6A4359EB9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09666-8CD8-6B5F-ED8E-E36061A3B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26337-E616-613E-53D0-53D45F2E86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E6FC13-60D3-8B77-3052-5F8A6884982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607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Design of Fermentors and Its Types</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2B01C-DC6D-5F11-F431-C236031C73C5}"/>
              </a:ext>
            </a:extLst>
          </p:cNvPr>
          <p:cNvSpPr txBox="1"/>
          <p:nvPr/>
        </p:nvSpPr>
        <p:spPr>
          <a:xfrm>
            <a:off x="543367" y="392724"/>
            <a:ext cx="6436167" cy="707886"/>
          </a:xfrm>
          <a:prstGeom prst="rect">
            <a:avLst/>
          </a:prstGeom>
          <a:noFill/>
        </p:spPr>
        <p:txBody>
          <a:bodyPr wrap="square" rtlCol="0">
            <a:spAutoFit/>
          </a:bodyPr>
          <a:lstStyle/>
          <a:p>
            <a:r>
              <a:rPr lang="en-IN" sz="4000" b="1" dirty="0">
                <a:solidFill>
                  <a:srgbClr val="1E3063"/>
                </a:solidFill>
                <a:latin typeface="Instrument Sans Medium" panose="020B0604020202020204" charset="0"/>
              </a:rPr>
              <a:t>Agitator (Impeller)</a:t>
            </a:r>
          </a:p>
        </p:txBody>
      </p:sp>
      <p:sp>
        <p:nvSpPr>
          <p:cNvPr id="5" name="TextBox 4">
            <a:extLst>
              <a:ext uri="{FF2B5EF4-FFF2-40B4-BE49-F238E27FC236}">
                <a16:creationId xmlns:a16="http://schemas.microsoft.com/office/drawing/2014/main" id="{985255C6-557C-B8AA-C282-14448AE1AD77}"/>
              </a:ext>
            </a:extLst>
          </p:cNvPr>
          <p:cNvSpPr txBox="1"/>
          <p:nvPr/>
        </p:nvSpPr>
        <p:spPr>
          <a:xfrm>
            <a:off x="431800" y="2938354"/>
            <a:ext cx="9051403" cy="4524315"/>
          </a:xfrm>
          <a:prstGeom prst="rect">
            <a:avLst/>
          </a:prstGeom>
          <a:noFill/>
        </p:spPr>
        <p:txBody>
          <a:bodyPr wrap="square">
            <a:spAutoFit/>
          </a:bodyPr>
          <a:lstStyle/>
          <a:p>
            <a:pPr>
              <a:buFont typeface="+mj-lt"/>
              <a:buAutoNum type="arabicPeriod"/>
            </a:pPr>
            <a:r>
              <a:rPr lang="en-IN" b="1" dirty="0">
                <a:solidFill>
                  <a:srgbClr val="1E3063"/>
                </a:solidFill>
                <a:latin typeface="Instrument Sans Medium" panose="020B0604020202020204" charset="0"/>
              </a:rPr>
              <a:t>Disc Turbine (Rushton Turbine)</a:t>
            </a:r>
            <a:endParaRPr lang="en-IN" dirty="0">
              <a:solidFill>
                <a:srgbClr val="1E3063"/>
              </a:solidFill>
              <a:latin typeface="Instrument Sans Medium" panose="020B0604020202020204" charset="0"/>
            </a:endParaRPr>
          </a:p>
          <a:p>
            <a:pPr marL="742950" lvl="1" indent="-285750">
              <a:buFont typeface="+mj-lt"/>
              <a:buAutoNum type="arabicPeriod"/>
            </a:pPr>
            <a:r>
              <a:rPr lang="en-IN" dirty="0">
                <a:solidFill>
                  <a:srgbClr val="1E3063"/>
                </a:solidFill>
                <a:latin typeface="Instrument Sans Medium" panose="020B0604020202020204" charset="0"/>
              </a:rPr>
              <a:t>Flat blades fixed on a disc.</a:t>
            </a:r>
          </a:p>
          <a:p>
            <a:pPr marL="742950" lvl="1" indent="-285750">
              <a:buFont typeface="+mj-lt"/>
              <a:buAutoNum type="arabicPeriod"/>
            </a:pPr>
            <a:r>
              <a:rPr lang="en-IN" dirty="0">
                <a:solidFill>
                  <a:srgbClr val="1E3063"/>
                </a:solidFill>
                <a:latin typeface="Instrument Sans Medium" panose="020B0604020202020204" charset="0"/>
              </a:rPr>
              <a:t>Creates strong radial flow → </a:t>
            </a:r>
            <a:r>
              <a:rPr lang="en-IN" b="1" dirty="0">
                <a:solidFill>
                  <a:srgbClr val="1E3063"/>
                </a:solidFill>
                <a:latin typeface="Instrument Sans Medium" panose="020B0604020202020204" charset="0"/>
              </a:rPr>
              <a:t>high oxygen transfer</a:t>
            </a:r>
            <a:r>
              <a:rPr lang="en-IN" dirty="0">
                <a:solidFill>
                  <a:srgbClr val="1E3063"/>
                </a:solidFill>
                <a:latin typeface="Instrument Sans Medium" panose="020B0604020202020204" charset="0"/>
              </a:rPr>
              <a:t>, but </a:t>
            </a:r>
            <a:r>
              <a:rPr lang="en-IN" b="1" dirty="0">
                <a:solidFill>
                  <a:srgbClr val="1E3063"/>
                </a:solidFill>
                <a:latin typeface="Instrument Sans Medium" panose="020B0604020202020204" charset="0"/>
              </a:rPr>
              <a:t>high shear</a:t>
            </a:r>
            <a:r>
              <a:rPr lang="en-IN" dirty="0">
                <a:solidFill>
                  <a:srgbClr val="1E3063"/>
                </a:solidFill>
                <a:latin typeface="Instrument Sans Medium" panose="020B0604020202020204" charset="0"/>
              </a:rPr>
              <a:t>.</a:t>
            </a:r>
          </a:p>
          <a:p>
            <a:pPr marL="742950" lvl="1" indent="-285750">
              <a:buFont typeface="+mj-lt"/>
              <a:buAutoNum type="arabicPeriod"/>
            </a:pPr>
            <a:r>
              <a:rPr lang="en-IN" dirty="0">
                <a:solidFill>
                  <a:srgbClr val="1E3063"/>
                </a:solidFill>
                <a:latin typeface="Instrument Sans Medium" panose="020B0604020202020204" charset="0"/>
              </a:rPr>
              <a:t>Best for microbes, not for delicate cells.</a:t>
            </a:r>
          </a:p>
          <a:p>
            <a:pPr>
              <a:buFont typeface="+mj-lt"/>
              <a:buAutoNum type="arabicPeriod"/>
            </a:pPr>
            <a:r>
              <a:rPr lang="en-IN" b="1" dirty="0">
                <a:solidFill>
                  <a:srgbClr val="1E3063"/>
                </a:solidFill>
                <a:latin typeface="Instrument Sans Medium" panose="020B0604020202020204" charset="0"/>
              </a:rPr>
              <a:t>Vaned Disc</a:t>
            </a:r>
            <a:endParaRPr lang="en-IN" dirty="0">
              <a:solidFill>
                <a:srgbClr val="1E3063"/>
              </a:solidFill>
              <a:latin typeface="Instrument Sans Medium" panose="020B0604020202020204" charset="0"/>
            </a:endParaRPr>
          </a:p>
          <a:p>
            <a:pPr marL="742950" lvl="1" indent="-285750">
              <a:buFont typeface="+mj-lt"/>
              <a:buAutoNum type="arabicPeriod"/>
            </a:pPr>
            <a:r>
              <a:rPr lang="en-IN" dirty="0">
                <a:solidFill>
                  <a:srgbClr val="1E3063"/>
                </a:solidFill>
                <a:latin typeface="Instrument Sans Medium" panose="020B0604020202020204" charset="0"/>
              </a:rPr>
              <a:t>Similar to disc turbine but with </a:t>
            </a:r>
            <a:r>
              <a:rPr lang="en-IN" b="1" dirty="0">
                <a:solidFill>
                  <a:srgbClr val="1E3063"/>
                </a:solidFill>
                <a:latin typeface="Instrument Sans Medium" panose="020B0604020202020204" charset="0"/>
              </a:rPr>
              <a:t>vanes</a:t>
            </a:r>
            <a:r>
              <a:rPr lang="en-IN" dirty="0">
                <a:solidFill>
                  <a:srgbClr val="1E3063"/>
                </a:solidFill>
                <a:latin typeface="Instrument Sans Medium" panose="020B0604020202020204" charset="0"/>
              </a:rPr>
              <a:t> on the disc.</a:t>
            </a:r>
          </a:p>
          <a:p>
            <a:pPr marL="742950" lvl="1" indent="-285750">
              <a:buFont typeface="+mj-lt"/>
              <a:buAutoNum type="arabicPeriod"/>
            </a:pPr>
            <a:r>
              <a:rPr lang="en-IN" dirty="0">
                <a:solidFill>
                  <a:srgbClr val="1E3063"/>
                </a:solidFill>
                <a:latin typeface="Instrument Sans Medium" panose="020B0604020202020204" charset="0"/>
              </a:rPr>
              <a:t>Improves fluid circulation and reduces dead zones.</a:t>
            </a:r>
          </a:p>
          <a:p>
            <a:pPr marL="742950" lvl="1" indent="-285750">
              <a:buFont typeface="+mj-lt"/>
              <a:buAutoNum type="arabicPeriod"/>
            </a:pPr>
            <a:r>
              <a:rPr lang="en-IN" dirty="0">
                <a:solidFill>
                  <a:srgbClr val="1E3063"/>
                </a:solidFill>
                <a:latin typeface="Instrument Sans Medium" panose="020B0604020202020204" charset="0"/>
              </a:rPr>
              <a:t>Good compromise between mixing and shear.</a:t>
            </a:r>
          </a:p>
          <a:p>
            <a:pPr>
              <a:buFont typeface="+mj-lt"/>
              <a:buAutoNum type="arabicPeriod"/>
            </a:pPr>
            <a:r>
              <a:rPr lang="en-IN" b="1" dirty="0">
                <a:solidFill>
                  <a:srgbClr val="1E3063"/>
                </a:solidFill>
                <a:latin typeface="Instrument Sans Medium" panose="020B0604020202020204" charset="0"/>
              </a:rPr>
              <a:t>Open Turbine (Variable Pitch Blades)</a:t>
            </a:r>
            <a:endParaRPr lang="en-IN" dirty="0">
              <a:solidFill>
                <a:srgbClr val="1E3063"/>
              </a:solidFill>
              <a:latin typeface="Instrument Sans Medium" panose="020B0604020202020204" charset="0"/>
            </a:endParaRPr>
          </a:p>
          <a:p>
            <a:pPr marL="742950" lvl="1" indent="-285750">
              <a:buFont typeface="+mj-lt"/>
              <a:buAutoNum type="arabicPeriod"/>
            </a:pPr>
            <a:r>
              <a:rPr lang="en-IN" dirty="0">
                <a:solidFill>
                  <a:srgbClr val="1E3063"/>
                </a:solidFill>
                <a:latin typeface="Instrument Sans Medium" panose="020B0604020202020204" charset="0"/>
              </a:rPr>
              <a:t>Blades attached to a central disc, angle (pitch) can vary.</a:t>
            </a:r>
          </a:p>
          <a:p>
            <a:pPr marL="742950" lvl="1" indent="-285750">
              <a:buFont typeface="+mj-lt"/>
              <a:buAutoNum type="arabicPeriod"/>
            </a:pPr>
            <a:r>
              <a:rPr lang="en-IN" dirty="0">
                <a:solidFill>
                  <a:srgbClr val="1E3063"/>
                </a:solidFill>
                <a:latin typeface="Instrument Sans Medium" panose="020B0604020202020204" charset="0"/>
              </a:rPr>
              <a:t>Produces both radial + axial flow → </a:t>
            </a:r>
            <a:r>
              <a:rPr lang="en-IN" b="1" dirty="0">
                <a:solidFill>
                  <a:srgbClr val="1E3063"/>
                </a:solidFill>
                <a:latin typeface="Instrument Sans Medium" panose="020B0604020202020204" charset="0"/>
              </a:rPr>
              <a:t>flexible mixing</a:t>
            </a:r>
            <a:r>
              <a:rPr lang="en-IN" dirty="0">
                <a:solidFill>
                  <a:srgbClr val="1E3063"/>
                </a:solidFill>
                <a:latin typeface="Instrument Sans Medium" panose="020B0604020202020204" charset="0"/>
              </a:rPr>
              <a:t>.</a:t>
            </a:r>
          </a:p>
          <a:p>
            <a:pPr marL="742950" lvl="1" indent="-285750">
              <a:buFont typeface="+mj-lt"/>
              <a:buAutoNum type="arabicPeriod"/>
            </a:pPr>
            <a:r>
              <a:rPr lang="en-IN" dirty="0">
                <a:solidFill>
                  <a:srgbClr val="1E3063"/>
                </a:solidFill>
                <a:latin typeface="Instrument Sans Medium" panose="020B0604020202020204" charset="0"/>
              </a:rPr>
              <a:t>Used for </a:t>
            </a:r>
            <a:r>
              <a:rPr lang="en-IN" b="1" dirty="0">
                <a:solidFill>
                  <a:srgbClr val="1E3063"/>
                </a:solidFill>
                <a:latin typeface="Instrument Sans Medium" panose="020B0604020202020204" charset="0"/>
              </a:rPr>
              <a:t>different viscosities</a:t>
            </a:r>
            <a:r>
              <a:rPr lang="en-IN" dirty="0">
                <a:solidFill>
                  <a:srgbClr val="1E3063"/>
                </a:solidFill>
                <a:latin typeface="Instrument Sans Medium" panose="020B0604020202020204" charset="0"/>
              </a:rPr>
              <a:t> and balanced oxygen transfer.</a:t>
            </a:r>
          </a:p>
          <a:p>
            <a:pPr>
              <a:buFont typeface="+mj-lt"/>
              <a:buAutoNum type="arabicPeriod"/>
            </a:pPr>
            <a:r>
              <a:rPr lang="en-IN" b="1" dirty="0">
                <a:solidFill>
                  <a:srgbClr val="1E3063"/>
                </a:solidFill>
                <a:latin typeface="Instrument Sans Medium" panose="020B0604020202020204" charset="0"/>
              </a:rPr>
              <a:t>Marine Propeller</a:t>
            </a:r>
            <a:endParaRPr lang="en-IN" dirty="0">
              <a:solidFill>
                <a:srgbClr val="1E3063"/>
              </a:solidFill>
              <a:latin typeface="Instrument Sans Medium" panose="020B0604020202020204" charset="0"/>
            </a:endParaRPr>
          </a:p>
          <a:p>
            <a:pPr marL="742950" lvl="1" indent="-285750">
              <a:buFont typeface="+mj-lt"/>
              <a:buAutoNum type="arabicPeriod"/>
            </a:pPr>
            <a:r>
              <a:rPr lang="en-IN" dirty="0">
                <a:solidFill>
                  <a:srgbClr val="1E3063"/>
                </a:solidFill>
                <a:latin typeface="Instrument Sans Medium" panose="020B0604020202020204" charset="0"/>
              </a:rPr>
              <a:t>Curved propeller-like blades.</a:t>
            </a:r>
          </a:p>
          <a:p>
            <a:pPr marL="742950" lvl="1" indent="-285750">
              <a:buFont typeface="+mj-lt"/>
              <a:buAutoNum type="arabicPeriod"/>
            </a:pPr>
            <a:r>
              <a:rPr lang="en-IN" dirty="0">
                <a:solidFill>
                  <a:srgbClr val="1E3063"/>
                </a:solidFill>
                <a:latin typeface="Instrument Sans Medium" panose="020B0604020202020204" charset="0"/>
              </a:rPr>
              <a:t>Gives </a:t>
            </a:r>
            <a:r>
              <a:rPr lang="en-IN" b="1" dirty="0">
                <a:solidFill>
                  <a:srgbClr val="1E3063"/>
                </a:solidFill>
                <a:latin typeface="Instrument Sans Medium" panose="020B0604020202020204" charset="0"/>
              </a:rPr>
              <a:t>axial flow</a:t>
            </a:r>
            <a:r>
              <a:rPr lang="en-IN" dirty="0">
                <a:solidFill>
                  <a:srgbClr val="1E3063"/>
                </a:solidFill>
                <a:latin typeface="Instrument Sans Medium" panose="020B0604020202020204" charset="0"/>
              </a:rPr>
              <a:t> (up–down), gentle mixing.</a:t>
            </a:r>
          </a:p>
          <a:p>
            <a:pPr marL="742950" lvl="1" indent="-285750">
              <a:buFont typeface="+mj-lt"/>
              <a:buAutoNum type="arabicPeriod"/>
            </a:pPr>
            <a:r>
              <a:rPr lang="en-IN" dirty="0">
                <a:solidFill>
                  <a:srgbClr val="1E3063"/>
                </a:solidFill>
                <a:latin typeface="Instrument Sans Medium" panose="020B0604020202020204" charset="0"/>
              </a:rPr>
              <a:t>Best for </a:t>
            </a:r>
            <a:r>
              <a:rPr lang="en-IN" b="1" dirty="0">
                <a:solidFill>
                  <a:srgbClr val="1E3063"/>
                </a:solidFill>
                <a:latin typeface="Instrument Sans Medium" panose="020B0604020202020204" charset="0"/>
              </a:rPr>
              <a:t>shear-sensitive cells</a:t>
            </a:r>
            <a:r>
              <a:rPr lang="en-IN" dirty="0">
                <a:solidFill>
                  <a:srgbClr val="1E3063"/>
                </a:solidFill>
                <a:latin typeface="Instrument Sans Medium" panose="020B0604020202020204" charset="0"/>
              </a:rPr>
              <a:t> (animal/plant).</a:t>
            </a:r>
          </a:p>
        </p:txBody>
      </p:sp>
      <p:pic>
        <p:nvPicPr>
          <p:cNvPr id="7" name="Picture 6">
            <a:extLst>
              <a:ext uri="{FF2B5EF4-FFF2-40B4-BE49-F238E27FC236}">
                <a16:creationId xmlns:a16="http://schemas.microsoft.com/office/drawing/2014/main" id="{F1E6F421-ABDD-B99E-F9E0-DBBC7B3A2FB7}"/>
              </a:ext>
            </a:extLst>
          </p:cNvPr>
          <p:cNvPicPr>
            <a:picLocks noChangeAspect="1"/>
          </p:cNvPicPr>
          <p:nvPr/>
        </p:nvPicPr>
        <p:blipFill>
          <a:blip r:embed="rId2"/>
          <a:stretch>
            <a:fillRect/>
          </a:stretch>
        </p:blipFill>
        <p:spPr>
          <a:xfrm>
            <a:off x="8375890" y="2146052"/>
            <a:ext cx="4155314" cy="5740895"/>
          </a:xfrm>
          <a:prstGeom prst="rect">
            <a:avLst/>
          </a:prstGeom>
        </p:spPr>
      </p:pic>
      <p:sp>
        <p:nvSpPr>
          <p:cNvPr id="4" name="TextBox 3">
            <a:extLst>
              <a:ext uri="{FF2B5EF4-FFF2-40B4-BE49-F238E27FC236}">
                <a16:creationId xmlns:a16="http://schemas.microsoft.com/office/drawing/2014/main" id="{152F797C-26E7-7CD6-DFA3-1DF83AA4E372}"/>
              </a:ext>
            </a:extLst>
          </p:cNvPr>
          <p:cNvSpPr txBox="1"/>
          <p:nvPr/>
        </p:nvSpPr>
        <p:spPr>
          <a:xfrm>
            <a:off x="431800" y="1313747"/>
            <a:ext cx="1372870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E3063"/>
                </a:solidFill>
                <a:latin typeface="Instrument Sans Medium" panose="020B0604020202020204" charset="0"/>
              </a:rPr>
              <a:t>A </a:t>
            </a:r>
            <a:r>
              <a:rPr lang="en-US" b="0" i="0" dirty="0">
                <a:solidFill>
                  <a:srgbClr val="1E3063"/>
                </a:solidFill>
                <a:effectLst/>
                <a:latin typeface="Instrument Sans Medium" panose="020B0604020202020204" charset="0"/>
              </a:rPr>
              <a:t>critical component in a bioreactor that provides mechanical mixing to ensure the uniform distribution of nutrients, oxygen, and cells throughout the culture medium. I</a:t>
            </a:r>
          </a:p>
          <a:p>
            <a:pPr marL="285750" indent="-285750">
              <a:buFont typeface="Arial" panose="020B0604020202020204" pitchFamily="34" charset="0"/>
              <a:buChar char="•"/>
            </a:pPr>
            <a:r>
              <a:rPr lang="en-US" b="0" i="0" dirty="0">
                <a:solidFill>
                  <a:srgbClr val="1E3063"/>
                </a:solidFill>
                <a:effectLst/>
                <a:latin typeface="Instrument Sans Medium" panose="020B0604020202020204" charset="0"/>
              </a:rPr>
              <a:t>t enhances heat and mass transfer, keeps solids suspended, breaks up air bubbles, and maintains a consistent environment for optimal microbial growth and product formation</a:t>
            </a:r>
            <a:endParaRPr lang="en-IN" dirty="0">
              <a:solidFill>
                <a:srgbClr val="1E3063"/>
              </a:solidFill>
              <a:latin typeface="Instrument Sans Medium" panose="020B0604020202020204" charset="0"/>
            </a:endParaRPr>
          </a:p>
        </p:txBody>
      </p:sp>
    </p:spTree>
    <p:extLst>
      <p:ext uri="{BB962C8B-B14F-4D97-AF65-F5344CB8AC3E}">
        <p14:creationId xmlns:p14="http://schemas.microsoft.com/office/powerpoint/2010/main" val="145979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FB5F9-488B-6BED-812B-AD9AEFD92BFE}"/>
              </a:ext>
            </a:extLst>
          </p:cNvPr>
          <p:cNvPicPr>
            <a:picLocks noChangeAspect="1"/>
          </p:cNvPicPr>
          <p:nvPr/>
        </p:nvPicPr>
        <p:blipFill>
          <a:blip r:embed="rId2"/>
          <a:stretch>
            <a:fillRect/>
          </a:stretch>
        </p:blipFill>
        <p:spPr>
          <a:xfrm>
            <a:off x="8169362" y="140465"/>
            <a:ext cx="4641676" cy="8089135"/>
          </a:xfrm>
          <a:prstGeom prst="rect">
            <a:avLst/>
          </a:prstGeom>
        </p:spPr>
      </p:pic>
      <p:pic>
        <p:nvPicPr>
          <p:cNvPr id="4" name="Picture 3">
            <a:extLst>
              <a:ext uri="{FF2B5EF4-FFF2-40B4-BE49-F238E27FC236}">
                <a16:creationId xmlns:a16="http://schemas.microsoft.com/office/drawing/2014/main" id="{DFF0F8B7-21D0-BD3F-758B-4591ED313650}"/>
              </a:ext>
            </a:extLst>
          </p:cNvPr>
          <p:cNvPicPr>
            <a:picLocks noChangeAspect="1"/>
          </p:cNvPicPr>
          <p:nvPr/>
        </p:nvPicPr>
        <p:blipFill>
          <a:blip r:embed="rId3"/>
          <a:stretch>
            <a:fillRect/>
          </a:stretch>
        </p:blipFill>
        <p:spPr>
          <a:xfrm>
            <a:off x="1631842" y="1987464"/>
            <a:ext cx="4178515" cy="3340272"/>
          </a:xfrm>
          <a:prstGeom prst="rect">
            <a:avLst/>
          </a:prstGeom>
        </p:spPr>
      </p:pic>
    </p:spTree>
    <p:extLst>
      <p:ext uri="{BB962C8B-B14F-4D97-AF65-F5344CB8AC3E}">
        <p14:creationId xmlns:p14="http://schemas.microsoft.com/office/powerpoint/2010/main" val="95749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3FAE-76CB-B056-B4FF-7F718151D3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D1E437-5ABE-D822-E89F-14433A34D986}"/>
              </a:ext>
            </a:extLst>
          </p:cNvPr>
          <p:cNvSpPr txBox="1"/>
          <p:nvPr/>
        </p:nvSpPr>
        <p:spPr>
          <a:xfrm>
            <a:off x="603599" y="334322"/>
            <a:ext cx="3725333" cy="707886"/>
          </a:xfrm>
          <a:prstGeom prst="rect">
            <a:avLst/>
          </a:prstGeom>
          <a:noFill/>
        </p:spPr>
        <p:txBody>
          <a:bodyPr wrap="square" rtlCol="0">
            <a:spAutoFit/>
          </a:bodyPr>
          <a:lstStyle/>
          <a:p>
            <a:r>
              <a:rPr lang="en-IN" sz="4000" b="1" dirty="0">
                <a:solidFill>
                  <a:srgbClr val="1E3063"/>
                </a:solidFill>
                <a:latin typeface="Instrument Sans Medium" panose="020B0604020202020204" charset="0"/>
              </a:rPr>
              <a:t>Baffles</a:t>
            </a:r>
          </a:p>
        </p:txBody>
      </p:sp>
      <p:sp>
        <p:nvSpPr>
          <p:cNvPr id="6" name="TextBox 5">
            <a:extLst>
              <a:ext uri="{FF2B5EF4-FFF2-40B4-BE49-F238E27FC236}">
                <a16:creationId xmlns:a16="http://schemas.microsoft.com/office/drawing/2014/main" id="{9AD01427-26A0-567C-5372-FD6C321D617C}"/>
              </a:ext>
            </a:extLst>
          </p:cNvPr>
          <p:cNvSpPr txBox="1"/>
          <p:nvPr/>
        </p:nvSpPr>
        <p:spPr>
          <a:xfrm>
            <a:off x="451413" y="1435558"/>
            <a:ext cx="10953187" cy="3693319"/>
          </a:xfrm>
          <a:prstGeom prst="rect">
            <a:avLst/>
          </a:prstGeom>
          <a:noFill/>
        </p:spPr>
        <p:txBody>
          <a:bodyPr wrap="square">
            <a:spAutoFit/>
          </a:bodyPr>
          <a:lstStyle/>
          <a:p>
            <a:pPr>
              <a:buFont typeface="Arial" panose="020B0604020202020204" pitchFamily="34" charset="0"/>
              <a:buChar char="•"/>
            </a:pPr>
            <a:r>
              <a:rPr lang="en-IN" b="1" dirty="0">
                <a:solidFill>
                  <a:srgbClr val="1E3063"/>
                </a:solidFill>
                <a:latin typeface="Instrument Sans Medium" panose="020B0604020202020204" charset="0"/>
              </a:rPr>
              <a:t>Baffles</a:t>
            </a:r>
            <a:r>
              <a:rPr lang="en-IN" dirty="0">
                <a:solidFill>
                  <a:srgbClr val="1E3063"/>
                </a:solidFill>
                <a:latin typeface="Instrument Sans Medium" panose="020B0604020202020204" charset="0"/>
              </a:rPr>
              <a:t> are </a:t>
            </a:r>
            <a:r>
              <a:rPr lang="en-IN" b="1" dirty="0">
                <a:solidFill>
                  <a:srgbClr val="1E3063"/>
                </a:solidFill>
                <a:latin typeface="Instrument Sans Medium" panose="020B0604020202020204" charset="0"/>
              </a:rPr>
              <a:t>vertical strips/plates</a:t>
            </a:r>
            <a:r>
              <a:rPr lang="en-IN" dirty="0">
                <a:solidFill>
                  <a:srgbClr val="1E3063"/>
                </a:solidFill>
                <a:latin typeface="Instrument Sans Medium" panose="020B0604020202020204" charset="0"/>
              </a:rPr>
              <a:t> fixed inside the wall of a bioreactor (usually 4, placed equally spaced).</a:t>
            </a:r>
          </a:p>
          <a:p>
            <a:pPr>
              <a:buFont typeface="Arial" panose="020B0604020202020204" pitchFamily="34" charset="0"/>
              <a:buChar char="•"/>
            </a:pPr>
            <a:r>
              <a:rPr lang="en-IN" dirty="0">
                <a:solidFill>
                  <a:srgbClr val="1E3063"/>
                </a:solidFill>
                <a:latin typeface="Instrument Sans Medium" panose="020B0604020202020204" charset="0"/>
              </a:rPr>
              <a:t>They interrupt the circular liquid flow created by the impeller and promote </a:t>
            </a:r>
            <a:r>
              <a:rPr lang="en-IN" b="1" dirty="0">
                <a:solidFill>
                  <a:srgbClr val="1E3063"/>
                </a:solidFill>
                <a:latin typeface="Instrument Sans Medium" panose="020B0604020202020204" charset="0"/>
              </a:rPr>
              <a:t>better mixing</a:t>
            </a:r>
            <a:r>
              <a:rPr lang="en-IN" dirty="0">
                <a:solidFill>
                  <a:srgbClr val="1E3063"/>
                </a:solidFill>
                <a:latin typeface="Instrument Sans Medium" panose="020B0604020202020204" charset="0"/>
              </a:rPr>
              <a:t>.</a:t>
            </a:r>
          </a:p>
          <a:p>
            <a:pPr>
              <a:buNone/>
            </a:pPr>
            <a:br>
              <a:rPr lang="en-IN" dirty="0">
                <a:solidFill>
                  <a:srgbClr val="1E3063"/>
                </a:solidFill>
                <a:latin typeface="Instrument Sans Medium" panose="020B0604020202020204" charset="0"/>
              </a:rPr>
            </a:br>
            <a:endParaRPr lang="en-IN" dirty="0">
              <a:solidFill>
                <a:srgbClr val="1E3063"/>
              </a:solidFill>
              <a:latin typeface="Instrument Sans Medium" panose="020B0604020202020204" charset="0"/>
            </a:endParaRPr>
          </a:p>
          <a:p>
            <a:pPr>
              <a:buNone/>
            </a:pPr>
            <a:r>
              <a:rPr lang="en-IN" b="1" dirty="0">
                <a:solidFill>
                  <a:srgbClr val="1E3063"/>
                </a:solidFill>
                <a:latin typeface="Instrument Sans Medium" panose="020B0604020202020204" charset="0"/>
              </a:rPr>
              <a:t>🔑 Functions of Baffles</a:t>
            </a:r>
          </a:p>
          <a:p>
            <a:pPr>
              <a:buFont typeface="+mj-lt"/>
              <a:buAutoNum type="arabicPeriod"/>
            </a:pPr>
            <a:r>
              <a:rPr lang="en-IN" b="1" dirty="0">
                <a:solidFill>
                  <a:srgbClr val="1E3063"/>
                </a:solidFill>
                <a:latin typeface="Instrument Sans Medium" panose="020B0604020202020204" charset="0"/>
              </a:rPr>
              <a:t>Prevent vortex formation</a:t>
            </a:r>
            <a:r>
              <a:rPr lang="en-IN" dirty="0">
                <a:solidFill>
                  <a:srgbClr val="1E3063"/>
                </a:solidFill>
                <a:latin typeface="Instrument Sans Medium" panose="020B0604020202020204" charset="0"/>
              </a:rPr>
              <a:t> – Without baffles, liquid forms a whirlpool (vortex), trapping air and reducing oxygen transfer.</a:t>
            </a:r>
          </a:p>
          <a:p>
            <a:pPr>
              <a:buFont typeface="+mj-lt"/>
              <a:buAutoNum type="arabicPeriod"/>
            </a:pPr>
            <a:r>
              <a:rPr lang="en-IN" b="1" dirty="0">
                <a:solidFill>
                  <a:srgbClr val="1E3063"/>
                </a:solidFill>
                <a:latin typeface="Instrument Sans Medium" panose="020B0604020202020204" charset="0"/>
              </a:rPr>
              <a:t>Improve mixing</a:t>
            </a:r>
            <a:r>
              <a:rPr lang="en-IN" dirty="0">
                <a:solidFill>
                  <a:srgbClr val="1E3063"/>
                </a:solidFill>
                <a:latin typeface="Instrument Sans Medium" panose="020B0604020202020204" charset="0"/>
              </a:rPr>
              <a:t> – They break circular flow and create turbulence → uniform nutrient and oxygen distribution.</a:t>
            </a:r>
          </a:p>
          <a:p>
            <a:pPr>
              <a:buFont typeface="+mj-lt"/>
              <a:buAutoNum type="arabicPeriod"/>
            </a:pPr>
            <a:r>
              <a:rPr lang="en-IN" b="1" dirty="0">
                <a:solidFill>
                  <a:srgbClr val="1E3063"/>
                </a:solidFill>
                <a:latin typeface="Instrument Sans Medium" panose="020B0604020202020204" charset="0"/>
              </a:rPr>
              <a:t>Enhance oxygen transfer</a:t>
            </a:r>
            <a:r>
              <a:rPr lang="en-IN" dirty="0">
                <a:solidFill>
                  <a:srgbClr val="1E3063"/>
                </a:solidFill>
                <a:latin typeface="Instrument Sans Medium" panose="020B0604020202020204" charset="0"/>
              </a:rPr>
              <a:t> – In aerobic bioprocesses, baffles increase the gas–liquid contact area.</a:t>
            </a:r>
          </a:p>
          <a:p>
            <a:pPr>
              <a:buFont typeface="+mj-lt"/>
              <a:buAutoNum type="arabicPeriod"/>
            </a:pPr>
            <a:r>
              <a:rPr lang="en-IN" b="1" dirty="0">
                <a:solidFill>
                  <a:srgbClr val="1E3063"/>
                </a:solidFill>
                <a:latin typeface="Instrument Sans Medium" panose="020B0604020202020204" charset="0"/>
              </a:rPr>
              <a:t>Maintain homogeneity</a:t>
            </a:r>
            <a:r>
              <a:rPr lang="en-IN" dirty="0">
                <a:solidFill>
                  <a:srgbClr val="1E3063"/>
                </a:solidFill>
                <a:latin typeface="Instrument Sans Medium" panose="020B0604020202020204" charset="0"/>
              </a:rPr>
              <a:t> – Ensures even temperature, pH, and nutrient distribution throughout the medium.</a:t>
            </a:r>
          </a:p>
        </p:txBody>
      </p:sp>
      <p:pic>
        <p:nvPicPr>
          <p:cNvPr id="3074" name="Picture 2" descr="BAFFLE ASSEMBLIES FOR BIOREACTORS">
            <a:extLst>
              <a:ext uri="{FF2B5EF4-FFF2-40B4-BE49-F238E27FC236}">
                <a16:creationId xmlns:a16="http://schemas.microsoft.com/office/drawing/2014/main" id="{DC59C6FF-E1B4-AE96-7727-901FBD09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925" y="1555292"/>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8BAE-67C7-3871-E257-C981E3F4F7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525800-D3D7-4A02-E8B2-0EC49085C71B}"/>
              </a:ext>
            </a:extLst>
          </p:cNvPr>
          <p:cNvSpPr txBox="1"/>
          <p:nvPr/>
        </p:nvSpPr>
        <p:spPr>
          <a:xfrm>
            <a:off x="524317" y="445196"/>
            <a:ext cx="5390346" cy="584775"/>
          </a:xfrm>
          <a:prstGeom prst="rect">
            <a:avLst/>
          </a:prstGeom>
          <a:noFill/>
        </p:spPr>
        <p:txBody>
          <a:bodyPr wrap="square" rtlCol="0">
            <a:spAutoFit/>
          </a:bodyPr>
          <a:lstStyle/>
          <a:p>
            <a:r>
              <a:rPr lang="en-IN" sz="3200" b="1" dirty="0">
                <a:solidFill>
                  <a:srgbClr val="1E3063"/>
                </a:solidFill>
                <a:latin typeface="Instrument Sans Medium" panose="020B0604020202020204" charset="0"/>
              </a:rPr>
              <a:t>Aeration system (Sparger)</a:t>
            </a:r>
          </a:p>
        </p:txBody>
      </p:sp>
      <p:sp>
        <p:nvSpPr>
          <p:cNvPr id="3" name="TextBox 2">
            <a:extLst>
              <a:ext uri="{FF2B5EF4-FFF2-40B4-BE49-F238E27FC236}">
                <a16:creationId xmlns:a16="http://schemas.microsoft.com/office/drawing/2014/main" id="{931C5A58-953D-15E8-529C-72E476FED2A1}"/>
              </a:ext>
            </a:extLst>
          </p:cNvPr>
          <p:cNvSpPr txBox="1"/>
          <p:nvPr/>
        </p:nvSpPr>
        <p:spPr>
          <a:xfrm>
            <a:off x="524317" y="1487347"/>
            <a:ext cx="8124384" cy="563231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Instrument Sans Medium" panose="020B0604020202020204" charset="0"/>
              </a:rPr>
              <a:t>A device for introducing air into the liquid in a fermenter</a:t>
            </a:r>
          </a:p>
          <a:p>
            <a:pPr algn="just"/>
            <a:endParaRPr lang="en-IN" dirty="0">
              <a:latin typeface="Instrument Sans Medium" panose="020B0604020202020204" charset="0"/>
            </a:endParaRPr>
          </a:p>
          <a:p>
            <a:pPr algn="just"/>
            <a:r>
              <a:rPr lang="en-IN" b="1" dirty="0">
                <a:latin typeface="Instrument Sans Medium" panose="020B0604020202020204" charset="0"/>
              </a:rPr>
              <a:t>Three basic types</a:t>
            </a:r>
          </a:p>
          <a:p>
            <a:pPr marL="285750" indent="-285750" algn="just">
              <a:buFont typeface="Arial" panose="020B0604020202020204" pitchFamily="34" charset="0"/>
              <a:buChar char="•"/>
            </a:pPr>
            <a:r>
              <a:rPr lang="en-IN" dirty="0">
                <a:latin typeface="Instrument Sans Medium" panose="020B0604020202020204" charset="0"/>
              </a:rPr>
              <a:t>Porous sparger – sintered glass, ceramics or meal – laboratory scale in non- agitated vessels</a:t>
            </a:r>
          </a:p>
          <a:p>
            <a:pPr algn="just"/>
            <a:r>
              <a:rPr lang="en-IN" dirty="0">
                <a:latin typeface="Instrument Sans Medium" panose="020B0604020202020204" charset="0"/>
              </a:rPr>
              <a:t>The throughput of air is low because of pressure drop across sparger and there is also the problem of the fine holes becoming blocked by microbial growth</a:t>
            </a:r>
          </a:p>
          <a:p>
            <a:pPr algn="just"/>
            <a:endParaRPr lang="en-IN" dirty="0">
              <a:latin typeface="Instrument Sans Medium" panose="020B0604020202020204" charset="0"/>
            </a:endParaRPr>
          </a:p>
          <a:p>
            <a:pPr marL="285750" indent="-285750" algn="just">
              <a:buFont typeface="Arial" panose="020B0604020202020204" pitchFamily="34" charset="0"/>
              <a:buChar char="•"/>
            </a:pPr>
            <a:r>
              <a:rPr lang="en-IN" dirty="0">
                <a:latin typeface="Instrument Sans Medium" panose="020B0604020202020204" charset="0"/>
              </a:rPr>
              <a:t>Orifice sparger – various arrangements of perforated pipes have been tried </a:t>
            </a:r>
          </a:p>
          <a:p>
            <a:pPr algn="just"/>
            <a:r>
              <a:rPr lang="en-IN" dirty="0">
                <a:latin typeface="Instrument Sans Medium" panose="020B0604020202020204" charset="0"/>
              </a:rPr>
              <a:t>Used in yeast manufacture, effluent treatment, single-cell protein production</a:t>
            </a:r>
          </a:p>
          <a:p>
            <a:pPr algn="just"/>
            <a:endParaRPr lang="en-IN" dirty="0">
              <a:latin typeface="Instrument Sans Medium" panose="020B0604020202020204" charset="0"/>
            </a:endParaRPr>
          </a:p>
          <a:p>
            <a:pPr marL="285750" indent="-285750" algn="just">
              <a:buFont typeface="Arial" panose="020B0604020202020204" pitchFamily="34" charset="0"/>
              <a:buChar char="•"/>
            </a:pPr>
            <a:r>
              <a:rPr lang="en-IN" dirty="0">
                <a:latin typeface="Instrument Sans Medium" panose="020B0604020202020204" charset="0"/>
              </a:rPr>
              <a:t>Nozzle sparger – modern mechanically stirred fermenter designs have single open or partially closed pipe as a sparger to provide a stream of air bubbles</a:t>
            </a:r>
          </a:p>
          <a:p>
            <a:pPr algn="just"/>
            <a:r>
              <a:rPr lang="en-IN" dirty="0">
                <a:latin typeface="Instrument Sans Medium" panose="020B0604020202020204" charset="0"/>
              </a:rPr>
              <a:t>Causes lower pressure loss than any other sparger and normally does not get blocked</a:t>
            </a:r>
          </a:p>
          <a:p>
            <a:pPr algn="just"/>
            <a:endParaRPr lang="en-IN" dirty="0">
              <a:latin typeface="Instrument Sans Medium" panose="020B0604020202020204" charset="0"/>
            </a:endParaRPr>
          </a:p>
        </p:txBody>
      </p:sp>
      <p:pic>
        <p:nvPicPr>
          <p:cNvPr id="2050" name="Picture 2" descr="Configuration of spargers used in the gas-stripping system. | Download  Scientific Diagram">
            <a:extLst>
              <a:ext uri="{FF2B5EF4-FFF2-40B4-BE49-F238E27FC236}">
                <a16:creationId xmlns:a16="http://schemas.microsoft.com/office/drawing/2014/main" id="{DDC26AF4-DAAA-7319-1F31-6F0C526A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3663" y="1237492"/>
            <a:ext cx="5545137" cy="647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115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und Style Sintered Stainless  Steel Sparger for">
            <a:extLst>
              <a:ext uri="{FF2B5EF4-FFF2-40B4-BE49-F238E27FC236}">
                <a16:creationId xmlns:a16="http://schemas.microsoft.com/office/drawing/2014/main" id="{D842C008-B4D2-2B93-A100-A32DD96FA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65300"/>
            <a:ext cx="6568109" cy="387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7F38FAD-7899-D79B-5C2D-1669FF0A64CA}"/>
              </a:ext>
            </a:extLst>
          </p:cNvPr>
          <p:cNvPicPr>
            <a:picLocks noChangeAspect="1"/>
          </p:cNvPicPr>
          <p:nvPr/>
        </p:nvPicPr>
        <p:blipFill>
          <a:blip r:embed="rId3"/>
          <a:stretch>
            <a:fillRect/>
          </a:stretch>
        </p:blipFill>
        <p:spPr>
          <a:xfrm>
            <a:off x="571500" y="1638300"/>
            <a:ext cx="4953000" cy="4953000"/>
          </a:xfrm>
          <a:prstGeom prst="rect">
            <a:avLst/>
          </a:prstGeom>
        </p:spPr>
      </p:pic>
    </p:spTree>
    <p:extLst>
      <p:ext uri="{BB962C8B-B14F-4D97-AF65-F5344CB8AC3E}">
        <p14:creationId xmlns:p14="http://schemas.microsoft.com/office/powerpoint/2010/main" val="382054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DF9D-9ECD-6C6F-7F37-6709F024E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ABA015-82DF-3189-89D1-2DFD72C04A74}"/>
              </a:ext>
            </a:extLst>
          </p:cNvPr>
          <p:cNvSpPr txBox="1"/>
          <p:nvPr/>
        </p:nvSpPr>
        <p:spPr>
          <a:xfrm>
            <a:off x="848408" y="769287"/>
            <a:ext cx="11923183" cy="646331"/>
          </a:xfrm>
          <a:prstGeom prst="rect">
            <a:avLst/>
          </a:prstGeom>
          <a:noFill/>
        </p:spPr>
        <p:txBody>
          <a:bodyPr wrap="square" rtlCol="0">
            <a:spAutoFit/>
          </a:bodyPr>
          <a:lstStyle/>
          <a:p>
            <a:r>
              <a:rPr lang="en-IN" sz="3600" b="1" dirty="0">
                <a:solidFill>
                  <a:srgbClr val="1E3063"/>
                </a:solidFill>
                <a:latin typeface="Instrument Sans Medium" panose="020B0604020202020204" charset="0"/>
              </a:rPr>
              <a:t>Achievement and maintenance of aseptic conditions</a:t>
            </a:r>
          </a:p>
        </p:txBody>
      </p:sp>
      <p:sp>
        <p:nvSpPr>
          <p:cNvPr id="3" name="TextBox 2">
            <a:extLst>
              <a:ext uri="{FF2B5EF4-FFF2-40B4-BE49-F238E27FC236}">
                <a16:creationId xmlns:a16="http://schemas.microsoft.com/office/drawing/2014/main" id="{7D9CF3F6-5AD3-6D7E-9937-8F9DD988F9DC}"/>
              </a:ext>
            </a:extLst>
          </p:cNvPr>
          <p:cNvSpPr txBox="1"/>
          <p:nvPr/>
        </p:nvSpPr>
        <p:spPr>
          <a:xfrm>
            <a:off x="748924" y="1961907"/>
            <a:ext cx="13337465"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1E3063"/>
                </a:solidFill>
                <a:latin typeface="Instrument Sans Medium" panose="020B0604020202020204" charset="0"/>
              </a:rPr>
              <a:t>Able to sterilize, and keep sterile throughout the complete growth cycle</a:t>
            </a:r>
          </a:p>
          <a:p>
            <a:endParaRPr lang="en-IN" dirty="0">
              <a:solidFill>
                <a:srgbClr val="1E3063"/>
              </a:solidFill>
              <a:latin typeface="Instrument Sans Medium" panose="020B0604020202020204" charset="0"/>
            </a:endParaRPr>
          </a:p>
          <a:p>
            <a:r>
              <a:rPr lang="en-IN" dirty="0">
                <a:solidFill>
                  <a:srgbClr val="1E3063"/>
                </a:solidFill>
                <a:latin typeface="Instrument Sans Medium" panose="020B0604020202020204" charset="0"/>
              </a:rPr>
              <a:t>Operations to be performed according to certain specifications to achieve and maintain  aseptic conditions:</a:t>
            </a:r>
          </a:p>
          <a:p>
            <a:pPr marL="285750" indent="-285750">
              <a:buFont typeface="Arial" panose="020B0604020202020204" pitchFamily="34" charset="0"/>
              <a:buChar char="•"/>
            </a:pPr>
            <a:r>
              <a:rPr lang="en-IN" dirty="0">
                <a:solidFill>
                  <a:srgbClr val="1E3063"/>
                </a:solidFill>
                <a:latin typeface="Instrument Sans Medium" panose="020B0604020202020204" charset="0"/>
              </a:rPr>
              <a:t>Sterilization of fermenter</a:t>
            </a:r>
          </a:p>
          <a:p>
            <a:pPr marL="285750" indent="-285750">
              <a:buFont typeface="Arial" panose="020B0604020202020204" pitchFamily="34" charset="0"/>
              <a:buChar char="•"/>
            </a:pPr>
            <a:r>
              <a:rPr lang="en-IN" dirty="0">
                <a:solidFill>
                  <a:srgbClr val="1E3063"/>
                </a:solidFill>
                <a:latin typeface="Instrument Sans Medium" panose="020B0604020202020204" charset="0"/>
              </a:rPr>
              <a:t>Sterilization of air supply and exhaust gas</a:t>
            </a:r>
          </a:p>
          <a:p>
            <a:pPr marL="285750" indent="-285750">
              <a:buFont typeface="Arial" panose="020B0604020202020204" pitchFamily="34" charset="0"/>
              <a:buChar char="•"/>
            </a:pPr>
            <a:r>
              <a:rPr lang="en-IN" dirty="0">
                <a:solidFill>
                  <a:srgbClr val="1E3063"/>
                </a:solidFill>
                <a:latin typeface="Instrument Sans Medium" panose="020B0604020202020204" charset="0"/>
              </a:rPr>
              <a:t>Aeration and agitation</a:t>
            </a:r>
          </a:p>
          <a:p>
            <a:pPr marL="285750" indent="-285750">
              <a:buFont typeface="Arial" panose="020B0604020202020204" pitchFamily="34" charset="0"/>
              <a:buChar char="•"/>
            </a:pPr>
            <a:r>
              <a:rPr lang="en-IN" dirty="0">
                <a:solidFill>
                  <a:srgbClr val="1E3063"/>
                </a:solidFill>
                <a:latin typeface="Instrument Sans Medium" panose="020B0604020202020204" charset="0"/>
              </a:rPr>
              <a:t>Addition of inoculum . Nutrients and other supplements</a:t>
            </a:r>
          </a:p>
          <a:p>
            <a:pPr marL="285750" indent="-285750">
              <a:buFont typeface="Arial" panose="020B0604020202020204" pitchFamily="34" charset="0"/>
              <a:buChar char="•"/>
            </a:pPr>
            <a:r>
              <a:rPr lang="en-IN" dirty="0">
                <a:solidFill>
                  <a:srgbClr val="1E3063"/>
                </a:solidFill>
                <a:latin typeface="Instrument Sans Medium" panose="020B0604020202020204" charset="0"/>
              </a:rPr>
              <a:t>Sampling</a:t>
            </a:r>
          </a:p>
          <a:p>
            <a:pPr marL="285750" indent="-285750">
              <a:buFont typeface="Arial" panose="020B0604020202020204" pitchFamily="34" charset="0"/>
              <a:buChar char="•"/>
            </a:pPr>
            <a:r>
              <a:rPr lang="en-IN" dirty="0">
                <a:solidFill>
                  <a:srgbClr val="1E3063"/>
                </a:solidFill>
                <a:latin typeface="Instrument Sans Medium" panose="020B0604020202020204" charset="0"/>
              </a:rPr>
              <a:t>Foam control</a:t>
            </a:r>
          </a:p>
          <a:p>
            <a:pPr marL="285750" indent="-285750">
              <a:buFont typeface="Arial" panose="020B0604020202020204" pitchFamily="34" charset="0"/>
              <a:buChar char="•"/>
            </a:pPr>
            <a:r>
              <a:rPr lang="en-IN" dirty="0">
                <a:solidFill>
                  <a:srgbClr val="1E3063"/>
                </a:solidFill>
                <a:latin typeface="Instrument Sans Medium" panose="020B0604020202020204" charset="0"/>
              </a:rPr>
              <a:t>Monitoring and control of various parameters</a:t>
            </a:r>
          </a:p>
          <a:p>
            <a:endParaRPr lang="en-IN" dirty="0">
              <a:solidFill>
                <a:srgbClr val="1E3063"/>
              </a:solidFill>
              <a:latin typeface="Instrument Sans Medium" panose="020B0604020202020204" charset="0"/>
            </a:endParaRPr>
          </a:p>
        </p:txBody>
      </p:sp>
    </p:spTree>
    <p:extLst>
      <p:ext uri="{BB962C8B-B14F-4D97-AF65-F5344CB8AC3E}">
        <p14:creationId xmlns:p14="http://schemas.microsoft.com/office/powerpoint/2010/main" val="318988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1249" y="370284"/>
            <a:ext cx="5262920" cy="420886"/>
          </a:xfrm>
          <a:prstGeom prst="rect">
            <a:avLst/>
          </a:prstGeom>
          <a:noFill/>
          <a:ln/>
        </p:spPr>
        <p:txBody>
          <a:bodyPr wrap="none" lIns="0" tIns="0" rIns="0" bIns="0" rtlCol="0" anchor="t"/>
          <a:lstStyle/>
          <a:p>
            <a:pPr marL="0" indent="0" algn="l">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Types of Fermentation Processes</a:t>
            </a:r>
            <a:endParaRPr lang="en-US" sz="2650" dirty="0"/>
          </a:p>
        </p:txBody>
      </p:sp>
      <p:pic>
        <p:nvPicPr>
          <p:cNvPr id="3" name="Image 0" descr="preencoded.png"/>
          <p:cNvPicPr>
            <a:picLocks noChangeAspect="1"/>
          </p:cNvPicPr>
          <p:nvPr/>
        </p:nvPicPr>
        <p:blipFill>
          <a:blip r:embed="rId3"/>
          <a:stretch>
            <a:fillRect/>
          </a:stretch>
        </p:blipFill>
        <p:spPr>
          <a:xfrm>
            <a:off x="471250" y="1144549"/>
            <a:ext cx="4368380" cy="4368380"/>
          </a:xfrm>
          <a:prstGeom prst="rect">
            <a:avLst/>
          </a:prstGeom>
        </p:spPr>
      </p:pic>
      <p:sp>
        <p:nvSpPr>
          <p:cNvPr id="4" name="Text 1"/>
          <p:cNvSpPr/>
          <p:nvPr/>
        </p:nvSpPr>
        <p:spPr>
          <a:xfrm>
            <a:off x="471249" y="6124657"/>
            <a:ext cx="2077283" cy="252532"/>
          </a:xfrm>
          <a:prstGeom prst="rect">
            <a:avLst/>
          </a:prstGeom>
          <a:noFill/>
          <a:ln/>
        </p:spPr>
        <p:txBody>
          <a:bodyPr wrap="none" lIns="0" tIns="0" rIns="0" bIns="0" rtlCol="0" anchor="t"/>
          <a:lstStyle/>
          <a:p>
            <a:pPr marL="0" indent="0" algn="l">
              <a:lnSpc>
                <a:spcPts val="1950"/>
              </a:lnSpc>
              <a:buNone/>
            </a:pPr>
            <a:r>
              <a:rPr lang="en-US" sz="1550" dirty="0">
                <a:solidFill>
                  <a:srgbClr val="091C53"/>
                </a:solidFill>
                <a:latin typeface="Instrument Sans Semi Bold" pitchFamily="34" charset="0"/>
                <a:ea typeface="Instrument Sans Semi Bold" pitchFamily="34" charset="-122"/>
                <a:cs typeface="Instrument Sans Semi Bold" pitchFamily="34" charset="-120"/>
              </a:rPr>
              <a:t>Surface Fermentation</a:t>
            </a:r>
            <a:endParaRPr lang="en-US" sz="1550" dirty="0"/>
          </a:p>
        </p:txBody>
      </p:sp>
      <p:sp>
        <p:nvSpPr>
          <p:cNvPr id="5" name="Text 2"/>
          <p:cNvSpPr/>
          <p:nvPr/>
        </p:nvSpPr>
        <p:spPr>
          <a:xfrm>
            <a:off x="471249" y="6511848"/>
            <a:ext cx="6679763" cy="646152"/>
          </a:xfrm>
          <a:prstGeom prst="rect">
            <a:avLst/>
          </a:prstGeom>
          <a:noFill/>
          <a:ln/>
        </p:spPr>
        <p:txBody>
          <a:bodyPr wrap="square" lIns="0" tIns="0" rIns="0" bIns="0" rtlCol="0" anchor="t"/>
          <a:lstStyle/>
          <a:p>
            <a:pPr marL="0" indent="0" algn="l">
              <a:lnSpc>
                <a:spcPts val="16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In surface fermentation, microorganisms grow on the </a:t>
            </a:r>
            <a:r>
              <a:rPr lang="en-US" sz="1050" dirty="0">
                <a:solidFill>
                  <a:srgbClr val="84C1FA"/>
                </a:solidFill>
                <a:latin typeface="Instrument Sans Medium" pitchFamily="34" charset="0"/>
                <a:ea typeface="Instrument Sans Medium" pitchFamily="34" charset="-122"/>
                <a:cs typeface="Instrument Sans Medium" pitchFamily="34" charset="-120"/>
              </a:rPr>
              <a:t>surface</a:t>
            </a:r>
            <a:r>
              <a:rPr lang="en-US" sz="1050" dirty="0">
                <a:solidFill>
                  <a:srgbClr val="1E3063"/>
                </a:solidFill>
                <a:latin typeface="Instrument Sans Medium" pitchFamily="34" charset="0"/>
                <a:ea typeface="Instrument Sans Medium" pitchFamily="34" charset="-122"/>
                <a:cs typeface="Instrument Sans Medium" pitchFamily="34" charset="-120"/>
              </a:rPr>
              <a:t> of a liquid or solid medium. This method is often used for fungi that require high oxygen concentrations or for processes involving solid substrates, such as traditional food fermentation or enzyme production on agricultural waste.</a:t>
            </a:r>
            <a:endParaRPr lang="en-US" sz="1050" dirty="0"/>
          </a:p>
        </p:txBody>
      </p:sp>
      <p:pic>
        <p:nvPicPr>
          <p:cNvPr id="6" name="Image 1" descr="preencoded.png"/>
          <p:cNvPicPr>
            <a:picLocks noChangeAspect="1"/>
          </p:cNvPicPr>
          <p:nvPr/>
        </p:nvPicPr>
        <p:blipFill>
          <a:blip r:embed="rId4"/>
          <a:stretch>
            <a:fillRect/>
          </a:stretch>
        </p:blipFill>
        <p:spPr>
          <a:xfrm>
            <a:off x="8694419" y="1311817"/>
            <a:ext cx="4368380" cy="4368380"/>
          </a:xfrm>
          <a:prstGeom prst="rect">
            <a:avLst/>
          </a:prstGeom>
        </p:spPr>
      </p:pic>
      <p:sp>
        <p:nvSpPr>
          <p:cNvPr id="7" name="Text 3"/>
          <p:cNvSpPr/>
          <p:nvPr/>
        </p:nvSpPr>
        <p:spPr>
          <a:xfrm>
            <a:off x="7487007" y="6124657"/>
            <a:ext cx="2463641" cy="252532"/>
          </a:xfrm>
          <a:prstGeom prst="rect">
            <a:avLst/>
          </a:prstGeom>
          <a:noFill/>
          <a:ln/>
        </p:spPr>
        <p:txBody>
          <a:bodyPr wrap="none" lIns="0" tIns="0" rIns="0" bIns="0" rtlCol="0" anchor="t"/>
          <a:lstStyle/>
          <a:p>
            <a:pPr marL="0" indent="0" algn="l">
              <a:lnSpc>
                <a:spcPts val="1950"/>
              </a:lnSpc>
              <a:buNone/>
            </a:pPr>
            <a:r>
              <a:rPr lang="en-US" sz="1550" dirty="0">
                <a:solidFill>
                  <a:srgbClr val="091C53"/>
                </a:solidFill>
                <a:latin typeface="Instrument Sans Semi Bold" pitchFamily="34" charset="0"/>
                <a:ea typeface="Instrument Sans Semi Bold" pitchFamily="34" charset="-122"/>
                <a:cs typeface="Instrument Sans Semi Bold" pitchFamily="34" charset="-120"/>
              </a:rPr>
              <a:t>Submerged Fermentation</a:t>
            </a:r>
            <a:endParaRPr lang="en-US" sz="1550" dirty="0"/>
          </a:p>
        </p:txBody>
      </p:sp>
      <p:sp>
        <p:nvSpPr>
          <p:cNvPr id="8" name="Text 4"/>
          <p:cNvSpPr/>
          <p:nvPr/>
        </p:nvSpPr>
        <p:spPr>
          <a:xfrm>
            <a:off x="7487007" y="6511848"/>
            <a:ext cx="6679763" cy="861536"/>
          </a:xfrm>
          <a:prstGeom prst="rect">
            <a:avLst/>
          </a:prstGeom>
          <a:noFill/>
          <a:ln/>
        </p:spPr>
        <p:txBody>
          <a:bodyPr wrap="square" lIns="0" tIns="0" rIns="0" bIns="0" rtlCol="0" anchor="t"/>
          <a:lstStyle/>
          <a:p>
            <a:pPr marL="0" indent="0" algn="l">
              <a:lnSpc>
                <a:spcPts val="1650"/>
              </a:lnSpc>
              <a:buNone/>
            </a:pPr>
            <a:r>
              <a:rPr lang="en-US" sz="1050" dirty="0">
                <a:solidFill>
                  <a:srgbClr val="1E3063"/>
                </a:solidFill>
                <a:latin typeface="Instrument Sans Medium" pitchFamily="34" charset="0"/>
                <a:ea typeface="Instrument Sans Medium" pitchFamily="34" charset="-122"/>
                <a:cs typeface="Instrument Sans Medium" pitchFamily="34" charset="-120"/>
              </a:rPr>
              <a:t>Submerged fermentation involves microorganisms growing </a:t>
            </a:r>
            <a:r>
              <a:rPr lang="en-US" sz="1050" dirty="0">
                <a:solidFill>
                  <a:srgbClr val="84C1FA"/>
                </a:solidFill>
                <a:latin typeface="Instrument Sans Medium" pitchFamily="34" charset="0"/>
                <a:ea typeface="Instrument Sans Medium" pitchFamily="34" charset="-122"/>
                <a:cs typeface="Instrument Sans Medium" pitchFamily="34" charset="-120"/>
              </a:rPr>
              <a:t>suspended within a liquid medium</a:t>
            </a:r>
            <a:r>
              <a:rPr lang="en-US" sz="1050" dirty="0">
                <a:solidFill>
                  <a:srgbClr val="1E3063"/>
                </a:solidFill>
                <a:latin typeface="Instrument Sans Medium" pitchFamily="34" charset="0"/>
                <a:ea typeface="Instrument Sans Medium" pitchFamily="34" charset="-122"/>
                <a:cs typeface="Instrument Sans Medium" pitchFamily="34" charset="-120"/>
              </a:rPr>
              <a:t>. This process typically requires continuous agitation and aeration to ensure uniform distribution of nutrients and oxygen. It is the most widely used method in industrial biotechnology due to its scalability and efficiency for producing antibiotics, enzymes, and many other bioproducts.</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487" y="518160"/>
            <a:ext cx="11249620" cy="588883"/>
          </a:xfrm>
          <a:prstGeom prst="rect">
            <a:avLst/>
          </a:prstGeom>
          <a:noFill/>
          <a:ln/>
        </p:spPr>
        <p:txBody>
          <a:bodyPr wrap="none" lIns="0" tIns="0" rIns="0" bIns="0" rtlCol="0" anchor="t"/>
          <a:lstStyle/>
          <a:p>
            <a:pPr marL="0" indent="0" algn="l">
              <a:lnSpc>
                <a:spcPts val="4600"/>
              </a:lnSpc>
              <a:buNone/>
            </a:pPr>
            <a:r>
              <a:rPr lang="en-US" sz="3700" dirty="0">
                <a:solidFill>
                  <a:srgbClr val="091C53"/>
                </a:solidFill>
                <a:latin typeface="Instrument Sans Semi Bold" pitchFamily="34" charset="0"/>
                <a:ea typeface="Instrument Sans Semi Bold" pitchFamily="34" charset="-122"/>
                <a:cs typeface="Instrument Sans Semi Bold" pitchFamily="34" charset="-120"/>
              </a:rPr>
              <a:t>Types of Fermentors: Stirred Tank Fermentor (STF)</a:t>
            </a:r>
            <a:endParaRPr lang="en-US" sz="3700" dirty="0"/>
          </a:p>
        </p:txBody>
      </p:sp>
      <p:sp>
        <p:nvSpPr>
          <p:cNvPr id="4" name="Text 1"/>
          <p:cNvSpPr/>
          <p:nvPr/>
        </p:nvSpPr>
        <p:spPr>
          <a:xfrm>
            <a:off x="7552611" y="1578054"/>
            <a:ext cx="2826544" cy="353258"/>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Industrial Workhorse</a:t>
            </a:r>
            <a:endParaRPr lang="en-US" sz="2200" dirty="0"/>
          </a:p>
        </p:txBody>
      </p:sp>
      <p:sp>
        <p:nvSpPr>
          <p:cNvPr id="5" name="Text 2"/>
          <p:cNvSpPr/>
          <p:nvPr/>
        </p:nvSpPr>
        <p:spPr>
          <a:xfrm>
            <a:off x="7552611" y="2119670"/>
            <a:ext cx="6425922" cy="301466"/>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The most common and versatile type of industrial fermentor.</a:t>
            </a:r>
            <a:endParaRPr lang="en-US" sz="1450" dirty="0"/>
          </a:p>
        </p:txBody>
      </p:sp>
      <p:sp>
        <p:nvSpPr>
          <p:cNvPr id="6" name="Text 3"/>
          <p:cNvSpPr/>
          <p:nvPr/>
        </p:nvSpPr>
        <p:spPr>
          <a:xfrm>
            <a:off x="7552611" y="2486978"/>
            <a:ext cx="6425922" cy="602933"/>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Features a mechanical agitator (impeller) for mixing and a sparger for introducing sterile air.</a:t>
            </a:r>
            <a:endParaRPr lang="en-US" sz="1450" dirty="0"/>
          </a:p>
        </p:txBody>
      </p:sp>
      <p:sp>
        <p:nvSpPr>
          <p:cNvPr id="7" name="Text 4"/>
          <p:cNvSpPr/>
          <p:nvPr/>
        </p:nvSpPr>
        <p:spPr>
          <a:xfrm>
            <a:off x="7552611" y="3155752"/>
            <a:ext cx="6425922" cy="602933"/>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1E3063"/>
                </a:solidFill>
                <a:latin typeface="Instrument Sans Medium" pitchFamily="34" charset="0"/>
                <a:ea typeface="Instrument Sans Medium" pitchFamily="34" charset="-122"/>
                <a:cs typeface="Instrument Sans Medium" pitchFamily="34" charset="-120"/>
              </a:rPr>
              <a:t>Highly adaptable for both </a:t>
            </a:r>
            <a:r>
              <a:rPr lang="en-US" sz="1450" dirty="0">
                <a:solidFill>
                  <a:srgbClr val="84C1FA"/>
                </a:solidFill>
                <a:latin typeface="Instrument Sans Medium" pitchFamily="34" charset="0"/>
                <a:ea typeface="Instrument Sans Medium" pitchFamily="34" charset="-122"/>
                <a:cs typeface="Instrument Sans Medium" pitchFamily="34" charset="-120"/>
              </a:rPr>
              <a:t>aerobic</a:t>
            </a:r>
            <a:r>
              <a:rPr lang="en-US" sz="1450" dirty="0">
                <a:solidFill>
                  <a:srgbClr val="1E3063"/>
                </a:solidFill>
                <a:latin typeface="Instrument Sans Medium" pitchFamily="34" charset="0"/>
                <a:ea typeface="Instrument Sans Medium" pitchFamily="34" charset="-122"/>
                <a:cs typeface="Instrument Sans Medium" pitchFamily="34" charset="-120"/>
              </a:rPr>
              <a:t> (oxygen-requiring) and </a:t>
            </a:r>
            <a:r>
              <a:rPr lang="en-US" sz="1450" dirty="0">
                <a:solidFill>
                  <a:srgbClr val="84C1FA"/>
                </a:solidFill>
                <a:latin typeface="Instrument Sans Medium" pitchFamily="34" charset="0"/>
                <a:ea typeface="Instrument Sans Medium" pitchFamily="34" charset="-122"/>
                <a:cs typeface="Instrument Sans Medium" pitchFamily="34" charset="-120"/>
              </a:rPr>
              <a:t>anaerobic</a:t>
            </a:r>
            <a:r>
              <a:rPr lang="en-US" sz="1450" dirty="0">
                <a:solidFill>
                  <a:srgbClr val="1E3063"/>
                </a:solidFill>
                <a:latin typeface="Instrument Sans Medium" pitchFamily="34" charset="0"/>
                <a:ea typeface="Instrument Sans Medium" pitchFamily="34" charset="-122"/>
                <a:cs typeface="Instrument Sans Medium" pitchFamily="34" charset="-120"/>
              </a:rPr>
              <a:t> (no oxygen) processes.</a:t>
            </a:r>
            <a:endParaRPr lang="en-US" sz="1450" dirty="0"/>
          </a:p>
        </p:txBody>
      </p:sp>
      <p:sp>
        <p:nvSpPr>
          <p:cNvPr id="8" name="Text 5"/>
          <p:cNvSpPr/>
          <p:nvPr/>
        </p:nvSpPr>
        <p:spPr>
          <a:xfrm>
            <a:off x="7835265" y="3970615"/>
            <a:ext cx="6143268" cy="904399"/>
          </a:xfrm>
          <a:prstGeom prst="rect">
            <a:avLst/>
          </a:prstGeom>
          <a:noFill/>
          <a:ln/>
        </p:spPr>
        <p:txBody>
          <a:bodyPr wrap="square" lIns="0" tIns="0" rIns="0" bIns="0" rtlCol="0" anchor="t"/>
          <a:lstStyle/>
          <a:p>
            <a:pPr marL="0" indent="0" algn="l">
              <a:lnSpc>
                <a:spcPts val="2350"/>
              </a:lnSpc>
              <a:buNone/>
            </a:pPr>
            <a:r>
              <a:rPr lang="en-US" sz="1450" b="1" dirty="0">
                <a:solidFill>
                  <a:srgbClr val="1E3063"/>
                </a:solidFill>
                <a:latin typeface="Instrument Sans Medium" pitchFamily="34" charset="0"/>
                <a:ea typeface="Instrument Sans Medium" pitchFamily="34" charset="-122"/>
                <a:cs typeface="Instrument Sans Medium" pitchFamily="34" charset="-120"/>
              </a:rPr>
              <a:t>Example:</a:t>
            </a:r>
            <a:r>
              <a:rPr lang="en-US" sz="1450" dirty="0">
                <a:solidFill>
                  <a:srgbClr val="1E3063"/>
                </a:solidFill>
                <a:latin typeface="Instrument Sans Medium" pitchFamily="34" charset="0"/>
                <a:ea typeface="Instrument Sans Medium" pitchFamily="34" charset="-122"/>
                <a:cs typeface="Instrument Sans Medium" pitchFamily="34" charset="-120"/>
              </a:rPr>
              <a:t> Widely used in the large-scale production of antibiotics (e.g., penicillin), enzymes, and various pharmaceutical compounds, showcasing its robust design and operational flexibility.</a:t>
            </a:r>
            <a:endParaRPr lang="en-US" sz="1450" dirty="0"/>
          </a:p>
        </p:txBody>
      </p:sp>
      <p:sp>
        <p:nvSpPr>
          <p:cNvPr id="9" name="Shape 6"/>
          <p:cNvSpPr/>
          <p:nvPr/>
        </p:nvSpPr>
        <p:spPr>
          <a:xfrm>
            <a:off x="7552611" y="3970615"/>
            <a:ext cx="22860" cy="904399"/>
          </a:xfrm>
          <a:prstGeom prst="rect">
            <a:avLst/>
          </a:prstGeom>
          <a:solidFill>
            <a:srgbClr val="84C1FA"/>
          </a:solidFill>
          <a:ln/>
        </p:spPr>
        <p:txBody>
          <a:bodyPr/>
          <a:lstStyle/>
          <a:p>
            <a:endParaRPr lang="en-IN"/>
          </a:p>
        </p:txBody>
      </p:sp>
      <p:pic>
        <p:nvPicPr>
          <p:cNvPr id="11" name="Picture 10">
            <a:extLst>
              <a:ext uri="{FF2B5EF4-FFF2-40B4-BE49-F238E27FC236}">
                <a16:creationId xmlns:a16="http://schemas.microsoft.com/office/drawing/2014/main" id="{DEF029A0-EF91-97D7-D9FA-BAEB79D5A930}"/>
              </a:ext>
            </a:extLst>
          </p:cNvPr>
          <p:cNvPicPr>
            <a:picLocks noChangeAspect="1"/>
          </p:cNvPicPr>
          <p:nvPr/>
        </p:nvPicPr>
        <p:blipFill>
          <a:blip r:embed="rId3"/>
          <a:stretch>
            <a:fillRect/>
          </a:stretch>
        </p:blipFill>
        <p:spPr>
          <a:xfrm>
            <a:off x="872776" y="1754683"/>
            <a:ext cx="5725734" cy="55047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9267825" cy="644366"/>
          </a:xfrm>
          <a:prstGeom prst="rect">
            <a:avLst/>
          </a:prstGeom>
          <a:noFill/>
          <a:ln/>
        </p:spPr>
        <p:txBody>
          <a:bodyPr wrap="none" lIns="0" tIns="0" rIns="0" bIns="0" rtlCol="0" anchor="t"/>
          <a:lstStyle/>
          <a:p>
            <a:pPr marL="0" indent="0" algn="l">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Types of Fermentors: Airlift Fermentor</a:t>
            </a:r>
            <a:endParaRPr lang="en-US" sz="4050" dirty="0"/>
          </a:p>
        </p:txBody>
      </p:sp>
      <p:sp>
        <p:nvSpPr>
          <p:cNvPr id="4" name="Text 1"/>
          <p:cNvSpPr/>
          <p:nvPr/>
        </p:nvSpPr>
        <p:spPr>
          <a:xfrm>
            <a:off x="7574280" y="1726644"/>
            <a:ext cx="3609737" cy="386596"/>
          </a:xfrm>
          <a:prstGeom prst="rect">
            <a:avLst/>
          </a:prstGeom>
          <a:noFill/>
          <a:ln/>
        </p:spPr>
        <p:txBody>
          <a:bodyPr wrap="none" lIns="0" tIns="0" rIns="0" bIns="0" rtlCol="0" anchor="t"/>
          <a:lstStyle/>
          <a:p>
            <a:pPr marL="0" indent="0" algn="l">
              <a:lnSpc>
                <a:spcPts val="3000"/>
              </a:lnSpc>
              <a:buNone/>
            </a:pPr>
            <a:r>
              <a:rPr lang="en-US" sz="2400" dirty="0">
                <a:solidFill>
                  <a:srgbClr val="091C53"/>
                </a:solidFill>
                <a:latin typeface="Instrument Sans Semi Bold" pitchFamily="34" charset="0"/>
                <a:ea typeface="Instrument Sans Semi Bold" pitchFamily="34" charset="-122"/>
                <a:cs typeface="Instrument Sans Semi Bold" pitchFamily="34" charset="-120"/>
              </a:rPr>
              <a:t>Gentle &amp; Efficient Mixing</a:t>
            </a:r>
            <a:endParaRPr lang="en-US" sz="2400" dirty="0"/>
          </a:p>
        </p:txBody>
      </p:sp>
      <p:sp>
        <p:nvSpPr>
          <p:cNvPr id="5" name="Text 2"/>
          <p:cNvSpPr/>
          <p:nvPr/>
        </p:nvSpPr>
        <p:spPr>
          <a:xfrm>
            <a:off x="7574280" y="2319338"/>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Relies on </a:t>
            </a:r>
            <a:r>
              <a:rPr lang="en-US" sz="1600" dirty="0">
                <a:solidFill>
                  <a:srgbClr val="84C1FA"/>
                </a:solidFill>
                <a:latin typeface="Instrument Sans Medium" pitchFamily="34" charset="0"/>
                <a:ea typeface="Instrument Sans Medium" pitchFamily="34" charset="-122"/>
                <a:cs typeface="Instrument Sans Medium" pitchFamily="34" charset="-120"/>
              </a:rPr>
              <a:t>air bubbles</a:t>
            </a:r>
            <a:r>
              <a:rPr lang="en-US" sz="1600" dirty="0">
                <a:solidFill>
                  <a:srgbClr val="1E3063"/>
                </a:solidFill>
                <a:latin typeface="Instrument Sans Medium" pitchFamily="34" charset="0"/>
                <a:ea typeface="Instrument Sans Medium" pitchFamily="34" charset="-122"/>
                <a:cs typeface="Instrument Sans Medium" pitchFamily="34" charset="-120"/>
              </a:rPr>
              <a:t> introduced at the base to circulate the medium and cells, eliminating the need for mechanical agitators.</a:t>
            </a:r>
            <a:endParaRPr lang="en-US" sz="1600" dirty="0"/>
          </a:p>
        </p:txBody>
      </p:sp>
      <p:sp>
        <p:nvSpPr>
          <p:cNvPr id="6" name="Text 3"/>
          <p:cNvSpPr/>
          <p:nvPr/>
        </p:nvSpPr>
        <p:spPr>
          <a:xfrm>
            <a:off x="7574280" y="3381256"/>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This design significantly reduces </a:t>
            </a:r>
            <a:r>
              <a:rPr lang="en-US" sz="1600" dirty="0">
                <a:solidFill>
                  <a:srgbClr val="84C1FA"/>
                </a:solidFill>
                <a:latin typeface="Instrument Sans Medium" pitchFamily="34" charset="0"/>
                <a:ea typeface="Instrument Sans Medium" pitchFamily="34" charset="-122"/>
                <a:cs typeface="Instrument Sans Medium" pitchFamily="34" charset="-120"/>
              </a:rPr>
              <a:t>shear stress</a:t>
            </a:r>
            <a:r>
              <a:rPr lang="en-US" sz="1600" dirty="0">
                <a:solidFill>
                  <a:srgbClr val="1E3063"/>
                </a:solidFill>
                <a:latin typeface="Instrument Sans Medium" pitchFamily="34" charset="0"/>
                <a:ea typeface="Instrument Sans Medium" pitchFamily="34" charset="-122"/>
                <a:cs typeface="Instrument Sans Medium" pitchFamily="34" charset="-120"/>
              </a:rPr>
              <a:t>, making it ideal for delicate cell cultures like animal cells or plant cells that are sensitive to mechanical forces.</a:t>
            </a:r>
            <a:endParaRPr lang="en-US" sz="1600" dirty="0"/>
          </a:p>
        </p:txBody>
      </p:sp>
      <p:sp>
        <p:nvSpPr>
          <p:cNvPr id="7" name="Text 4"/>
          <p:cNvSpPr/>
          <p:nvPr/>
        </p:nvSpPr>
        <p:spPr>
          <a:xfrm>
            <a:off x="7574280" y="4443174"/>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Offers </a:t>
            </a:r>
            <a:r>
              <a:rPr lang="en-US" sz="1600" dirty="0">
                <a:solidFill>
                  <a:srgbClr val="84C1FA"/>
                </a:solidFill>
                <a:latin typeface="Instrument Sans Medium" pitchFamily="34" charset="0"/>
                <a:ea typeface="Instrument Sans Medium" pitchFamily="34" charset="-122"/>
                <a:cs typeface="Instrument Sans Medium" pitchFamily="34" charset="-120"/>
              </a:rPr>
              <a:t>energy efficiency</a:t>
            </a:r>
            <a:r>
              <a:rPr lang="en-US" sz="1600" dirty="0">
                <a:solidFill>
                  <a:srgbClr val="1E3063"/>
                </a:solidFill>
                <a:latin typeface="Instrument Sans Medium" pitchFamily="34" charset="0"/>
                <a:ea typeface="Instrument Sans Medium" pitchFamily="34" charset="-122"/>
                <a:cs typeface="Instrument Sans Medium" pitchFamily="34" charset="-120"/>
              </a:rPr>
              <a:t> due to the absence of moving parts, leading to lower operating costs and maintenance.</a:t>
            </a:r>
            <a:endParaRPr lang="en-US" sz="1600" dirty="0"/>
          </a:p>
        </p:txBody>
      </p:sp>
      <p:sp>
        <p:nvSpPr>
          <p:cNvPr id="8" name="Text 5"/>
          <p:cNvSpPr/>
          <p:nvPr/>
        </p:nvSpPr>
        <p:spPr>
          <a:xfrm>
            <a:off x="7883485" y="5334953"/>
            <a:ext cx="6032897" cy="989767"/>
          </a:xfrm>
          <a:prstGeom prst="rect">
            <a:avLst/>
          </a:prstGeom>
          <a:noFill/>
          <a:ln/>
        </p:spPr>
        <p:txBody>
          <a:bodyPr wrap="square" lIns="0" tIns="0" rIns="0" bIns="0" rtlCol="0" anchor="t"/>
          <a:lstStyle/>
          <a:p>
            <a:pPr marL="0" indent="0" algn="l">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Example:</a:t>
            </a:r>
            <a:r>
              <a:rPr lang="en-US" sz="1600" dirty="0">
                <a:solidFill>
                  <a:srgbClr val="1E3063"/>
                </a:solidFill>
                <a:latin typeface="Instrument Sans Medium" pitchFamily="34" charset="0"/>
                <a:ea typeface="Instrument Sans Medium" pitchFamily="34" charset="-122"/>
                <a:cs typeface="Instrument Sans Medium" pitchFamily="34" charset="-120"/>
              </a:rPr>
              <a:t> Frequently employed in the biotechnology industry for wastewater treatment, single-cell protein production, and the cultivation of sensitive mammalian and plant cell lines.</a:t>
            </a:r>
            <a:endParaRPr lang="en-US" sz="1600" dirty="0"/>
          </a:p>
        </p:txBody>
      </p:sp>
      <p:sp>
        <p:nvSpPr>
          <p:cNvPr id="9" name="Shape 6"/>
          <p:cNvSpPr/>
          <p:nvPr/>
        </p:nvSpPr>
        <p:spPr>
          <a:xfrm>
            <a:off x="7574280" y="5334953"/>
            <a:ext cx="22860" cy="989767"/>
          </a:xfrm>
          <a:prstGeom prst="rect">
            <a:avLst/>
          </a:prstGeom>
          <a:solidFill>
            <a:srgbClr val="84C1FA"/>
          </a:solidFill>
          <a:ln/>
        </p:spPr>
        <p:txBody>
          <a:bodyPr/>
          <a:lstStyle/>
          <a:p>
            <a:endParaRPr lang="en-IN"/>
          </a:p>
        </p:txBody>
      </p:sp>
      <p:pic>
        <p:nvPicPr>
          <p:cNvPr id="4098" name="Picture 2">
            <a:extLst>
              <a:ext uri="{FF2B5EF4-FFF2-40B4-BE49-F238E27FC236}">
                <a16:creationId xmlns:a16="http://schemas.microsoft.com/office/drawing/2014/main" id="{50066835-9C02-0C35-0360-5AF8524C7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75" y="1813976"/>
            <a:ext cx="6682589" cy="5729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638" y="566976"/>
            <a:ext cx="11645979" cy="644366"/>
          </a:xfrm>
          <a:prstGeom prst="rect">
            <a:avLst/>
          </a:prstGeom>
          <a:noFill/>
          <a:ln/>
        </p:spPr>
        <p:txBody>
          <a:bodyPr wrap="none" lIns="0" tIns="0" rIns="0" bIns="0" rtlCol="0" anchor="t"/>
          <a:lstStyle/>
          <a:p>
            <a:pPr marL="0" indent="0" algn="l">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Types of Fermentors: Bubble Column Fermentor</a:t>
            </a:r>
            <a:endParaRPr lang="en-US" sz="4050" dirty="0"/>
          </a:p>
        </p:txBody>
      </p:sp>
      <p:sp>
        <p:nvSpPr>
          <p:cNvPr id="4" name="Text 1"/>
          <p:cNvSpPr/>
          <p:nvPr/>
        </p:nvSpPr>
        <p:spPr>
          <a:xfrm>
            <a:off x="7574280" y="1726644"/>
            <a:ext cx="3326487" cy="386596"/>
          </a:xfrm>
          <a:prstGeom prst="rect">
            <a:avLst/>
          </a:prstGeom>
          <a:noFill/>
          <a:ln/>
        </p:spPr>
        <p:txBody>
          <a:bodyPr wrap="none" lIns="0" tIns="0" rIns="0" bIns="0" rtlCol="0" anchor="t"/>
          <a:lstStyle/>
          <a:p>
            <a:pPr marL="0" indent="0" algn="l">
              <a:lnSpc>
                <a:spcPts val="3000"/>
              </a:lnSpc>
              <a:buNone/>
            </a:pPr>
            <a:r>
              <a:rPr lang="en-US" sz="2400" dirty="0">
                <a:solidFill>
                  <a:srgbClr val="091C53"/>
                </a:solidFill>
                <a:latin typeface="Instrument Sans Semi Bold" pitchFamily="34" charset="0"/>
                <a:ea typeface="Instrument Sans Semi Bold" pitchFamily="34" charset="-122"/>
                <a:cs typeface="Instrument Sans Semi Bold" pitchFamily="34" charset="-120"/>
              </a:rPr>
              <a:t>Simplicity &amp; Low Shear</a:t>
            </a:r>
            <a:endParaRPr lang="en-US" sz="2400" dirty="0"/>
          </a:p>
        </p:txBody>
      </p:sp>
      <p:sp>
        <p:nvSpPr>
          <p:cNvPr id="5" name="Text 2"/>
          <p:cNvSpPr/>
          <p:nvPr/>
        </p:nvSpPr>
        <p:spPr>
          <a:xfrm>
            <a:off x="7574280" y="2319338"/>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Consists of a simple </a:t>
            </a:r>
            <a:r>
              <a:rPr lang="en-US" sz="1600" dirty="0">
                <a:solidFill>
                  <a:srgbClr val="84C1FA"/>
                </a:solidFill>
                <a:latin typeface="Instrument Sans Medium" pitchFamily="34" charset="0"/>
                <a:ea typeface="Instrument Sans Medium" pitchFamily="34" charset="-122"/>
                <a:cs typeface="Instrument Sans Medium" pitchFamily="34" charset="-120"/>
              </a:rPr>
              <a:t>vertical column</a:t>
            </a:r>
            <a:r>
              <a:rPr lang="en-US" sz="1600" dirty="0">
                <a:solidFill>
                  <a:srgbClr val="1E3063"/>
                </a:solidFill>
                <a:latin typeface="Instrument Sans Medium" pitchFamily="34" charset="0"/>
                <a:ea typeface="Instrument Sans Medium" pitchFamily="34" charset="-122"/>
                <a:cs typeface="Instrument Sans Medium" pitchFamily="34" charset="-120"/>
              </a:rPr>
              <a:t> where air or gas is sparged through the liquid medium at the bottom.</a:t>
            </a:r>
            <a:endParaRPr lang="en-US" sz="1600" dirty="0"/>
          </a:p>
        </p:txBody>
      </p:sp>
      <p:sp>
        <p:nvSpPr>
          <p:cNvPr id="6" name="Text 3"/>
          <p:cNvSpPr/>
          <p:nvPr/>
        </p:nvSpPr>
        <p:spPr>
          <a:xfrm>
            <a:off x="7574280" y="3051334"/>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There is </a:t>
            </a:r>
            <a:r>
              <a:rPr lang="en-US" sz="1600" dirty="0">
                <a:solidFill>
                  <a:srgbClr val="84C1FA"/>
                </a:solidFill>
                <a:latin typeface="Instrument Sans Medium" pitchFamily="34" charset="0"/>
                <a:ea typeface="Instrument Sans Medium" pitchFamily="34" charset="-122"/>
                <a:cs typeface="Instrument Sans Medium" pitchFamily="34" charset="-120"/>
              </a:rPr>
              <a:t>no mechanical agitator</a:t>
            </a:r>
            <a:r>
              <a:rPr lang="en-US" sz="1600" dirty="0">
                <a:solidFill>
                  <a:srgbClr val="1E3063"/>
                </a:solidFill>
                <a:latin typeface="Instrument Sans Medium" pitchFamily="34" charset="0"/>
                <a:ea typeface="Instrument Sans Medium" pitchFamily="34" charset="-122"/>
                <a:cs typeface="Instrument Sans Medium" pitchFamily="34" charset="-120"/>
              </a:rPr>
              <a:t>; mixing and oxygen transfer are solely driven by the rising gas bubbles.</a:t>
            </a:r>
            <a:endParaRPr lang="en-US" sz="1600" dirty="0"/>
          </a:p>
        </p:txBody>
      </p:sp>
      <p:sp>
        <p:nvSpPr>
          <p:cNvPr id="7" name="Text 4"/>
          <p:cNvSpPr/>
          <p:nvPr/>
        </p:nvSpPr>
        <p:spPr>
          <a:xfrm>
            <a:off x="7574280" y="3783330"/>
            <a:ext cx="6342102" cy="989767"/>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Suited for </a:t>
            </a:r>
            <a:r>
              <a:rPr lang="en-US" sz="1600" dirty="0">
                <a:solidFill>
                  <a:srgbClr val="84C1FA"/>
                </a:solidFill>
                <a:latin typeface="Instrument Sans Medium" pitchFamily="34" charset="0"/>
                <a:ea typeface="Instrument Sans Medium" pitchFamily="34" charset="-122"/>
                <a:cs typeface="Instrument Sans Medium" pitchFamily="34" charset="-120"/>
              </a:rPr>
              <a:t>aerobic fermentation</a:t>
            </a:r>
            <a:r>
              <a:rPr lang="en-US" sz="1600" dirty="0">
                <a:solidFill>
                  <a:srgbClr val="1E3063"/>
                </a:solidFill>
                <a:latin typeface="Instrument Sans Medium" pitchFamily="34" charset="0"/>
                <a:ea typeface="Instrument Sans Medium" pitchFamily="34" charset="-122"/>
                <a:cs typeface="Instrument Sans Medium" pitchFamily="34" charset="-120"/>
              </a:rPr>
              <a:t> processes that require low shear environments, making it cost-effective and easy to operate.</a:t>
            </a:r>
            <a:endParaRPr lang="en-US" sz="1600" dirty="0"/>
          </a:p>
        </p:txBody>
      </p:sp>
      <p:sp>
        <p:nvSpPr>
          <p:cNvPr id="8" name="Text 5"/>
          <p:cNvSpPr/>
          <p:nvPr/>
        </p:nvSpPr>
        <p:spPr>
          <a:xfrm>
            <a:off x="7883485" y="5005030"/>
            <a:ext cx="6032897" cy="1319689"/>
          </a:xfrm>
          <a:prstGeom prst="rect">
            <a:avLst/>
          </a:prstGeom>
          <a:noFill/>
          <a:ln/>
        </p:spPr>
        <p:txBody>
          <a:bodyPr wrap="square" lIns="0" tIns="0" rIns="0" bIns="0" rtlCol="0" anchor="t"/>
          <a:lstStyle/>
          <a:p>
            <a:pPr marL="0" indent="0" algn="l">
              <a:lnSpc>
                <a:spcPts val="2550"/>
              </a:lnSpc>
              <a:buNone/>
            </a:pPr>
            <a:r>
              <a:rPr lang="en-US" sz="1600" b="1" dirty="0">
                <a:solidFill>
                  <a:srgbClr val="1E3063"/>
                </a:solidFill>
                <a:latin typeface="Instrument Sans Medium" pitchFamily="34" charset="0"/>
                <a:ea typeface="Instrument Sans Medium" pitchFamily="34" charset="-122"/>
                <a:cs typeface="Instrument Sans Medium" pitchFamily="34" charset="-120"/>
              </a:rPr>
              <a:t>Example:</a:t>
            </a:r>
            <a:r>
              <a:rPr lang="en-US" sz="1600" dirty="0">
                <a:solidFill>
                  <a:srgbClr val="1E3063"/>
                </a:solidFill>
                <a:latin typeface="Instrument Sans Medium" pitchFamily="34" charset="0"/>
                <a:ea typeface="Instrument Sans Medium" pitchFamily="34" charset="-122"/>
                <a:cs typeface="Instrument Sans Medium" pitchFamily="34" charset="-120"/>
              </a:rPr>
              <a:t> Commonly used for the production of organic acids (e.g., acetic acid), alcohols, and in some applications for biomass production where cell damage from agitation needs to be minimized.</a:t>
            </a:r>
            <a:endParaRPr lang="en-US" sz="1600" dirty="0"/>
          </a:p>
        </p:txBody>
      </p:sp>
      <p:sp>
        <p:nvSpPr>
          <p:cNvPr id="9" name="Shape 6"/>
          <p:cNvSpPr/>
          <p:nvPr/>
        </p:nvSpPr>
        <p:spPr>
          <a:xfrm>
            <a:off x="7574280" y="5005030"/>
            <a:ext cx="22860" cy="1319689"/>
          </a:xfrm>
          <a:prstGeom prst="rect">
            <a:avLst/>
          </a:prstGeom>
          <a:solidFill>
            <a:srgbClr val="84C1FA"/>
          </a:solidFill>
          <a:ln/>
        </p:spPr>
        <p:txBody>
          <a:bodyPr/>
          <a:lstStyle/>
          <a:p>
            <a:endParaRPr lang="en-IN"/>
          </a:p>
        </p:txBody>
      </p:sp>
      <p:pic>
        <p:nvPicPr>
          <p:cNvPr id="5122" name="Picture 2" descr="Bioreactor: Design, Principle, Parts, Types, Uses, Diagram">
            <a:extLst>
              <a:ext uri="{FF2B5EF4-FFF2-40B4-BE49-F238E27FC236}">
                <a16:creationId xmlns:a16="http://schemas.microsoft.com/office/drawing/2014/main" id="{85C1570C-E00C-2AA9-A256-46303BD48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4" y="2047875"/>
            <a:ext cx="3679825" cy="5359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16453" y="490581"/>
            <a:ext cx="7903131" cy="978218"/>
          </a:xfrm>
          <a:prstGeom prst="rect">
            <a:avLst/>
          </a:prstGeom>
          <a:noFill/>
          <a:ln/>
        </p:spPr>
        <p:txBody>
          <a:bodyPr wrap="none" lIns="0" tIns="0" rIns="0" bIns="0" rtlCol="0" anchor="t"/>
          <a:lstStyle/>
          <a:p>
            <a:pPr marL="0" indent="0" algn="l">
              <a:lnSpc>
                <a:spcPts val="7700"/>
              </a:lnSpc>
              <a:buNone/>
            </a:pPr>
            <a:r>
              <a:rPr lang="en-US" sz="6150" dirty="0">
                <a:solidFill>
                  <a:srgbClr val="091C53"/>
                </a:solidFill>
                <a:latin typeface="Instrument Sans Semi Bold" pitchFamily="34" charset="0"/>
                <a:ea typeface="Instrument Sans Semi Bold" pitchFamily="34" charset="-122"/>
                <a:cs typeface="Instrument Sans Semi Bold" pitchFamily="34" charset="-120"/>
              </a:rPr>
              <a:t>What is a Fermentor?</a:t>
            </a:r>
            <a:endParaRPr lang="en-US" sz="6150" dirty="0"/>
          </a:p>
        </p:txBody>
      </p:sp>
      <p:sp>
        <p:nvSpPr>
          <p:cNvPr id="3" name="Text 1"/>
          <p:cNvSpPr/>
          <p:nvPr/>
        </p:nvSpPr>
        <p:spPr>
          <a:xfrm>
            <a:off x="669072" y="1931870"/>
            <a:ext cx="13167538" cy="5221284"/>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dirty="0">
                <a:solidFill>
                  <a:srgbClr val="1E3063"/>
                </a:solidFill>
                <a:latin typeface="Instrument Sans Medium" pitchFamily="34" charset="0"/>
                <a:ea typeface="Instrument Sans Medium" pitchFamily="34" charset="-122"/>
                <a:cs typeface="Instrument Sans Medium" pitchFamily="34" charset="-120"/>
              </a:rPr>
              <a:t>A fermentor, also known as a </a:t>
            </a:r>
            <a:r>
              <a:rPr lang="en-US" dirty="0">
                <a:solidFill>
                  <a:srgbClr val="1E3063"/>
                </a:solidFill>
                <a:highlight>
                  <a:srgbClr val="FFFF00"/>
                </a:highlight>
                <a:latin typeface="Instrument Sans Medium" pitchFamily="34" charset="0"/>
                <a:ea typeface="Instrument Sans Medium" pitchFamily="34" charset="-122"/>
                <a:cs typeface="Instrument Sans Medium" pitchFamily="34" charset="-120"/>
              </a:rPr>
              <a:t>bioreactor</a:t>
            </a:r>
            <a:r>
              <a:rPr lang="en-US" dirty="0">
                <a:solidFill>
                  <a:srgbClr val="1E3063"/>
                </a:solidFill>
                <a:latin typeface="Instrument Sans Medium" pitchFamily="34" charset="0"/>
                <a:ea typeface="Instrument Sans Medium" pitchFamily="34" charset="-122"/>
                <a:cs typeface="Instrument Sans Medium" pitchFamily="34" charset="-120"/>
              </a:rPr>
              <a:t>, is a specialized vessel designed to cultivate microorganisms or cells under precisely controlled conditions.</a:t>
            </a:r>
          </a:p>
          <a:p>
            <a:pPr algn="l">
              <a:lnSpc>
                <a:spcPts val="2850"/>
              </a:lnSpc>
            </a:pPr>
            <a:endParaRPr lang="en-US" dirty="0">
              <a:solidFill>
                <a:srgbClr val="1E3063"/>
              </a:solidFill>
              <a:latin typeface="Instrument Sans Medium" pitchFamily="34" charset="0"/>
              <a:ea typeface="Instrument Sans Medium" pitchFamily="34" charset="-122"/>
              <a:cs typeface="Instrument Sans Medium" pitchFamily="34" charset="-120"/>
            </a:endParaRPr>
          </a:p>
          <a:p>
            <a:pPr marL="285750" indent="-285750" algn="l">
              <a:lnSpc>
                <a:spcPts val="2850"/>
              </a:lnSpc>
              <a:buFont typeface="Arial" panose="020B0604020202020204" pitchFamily="34" charset="0"/>
              <a:buChar char="•"/>
            </a:pPr>
            <a:r>
              <a:rPr lang="en-US" dirty="0">
                <a:solidFill>
                  <a:srgbClr val="1E3063"/>
                </a:solidFill>
                <a:latin typeface="Instrument Sans Medium" pitchFamily="34" charset="0"/>
                <a:ea typeface="Instrument Sans Medium" pitchFamily="34" charset="-122"/>
                <a:cs typeface="Instrument Sans Medium" pitchFamily="34" charset="-120"/>
              </a:rPr>
              <a:t>Its primary purpose is to </a:t>
            </a:r>
            <a:r>
              <a:rPr lang="en-US" dirty="0">
                <a:solidFill>
                  <a:srgbClr val="1E3063"/>
                </a:solidFill>
                <a:highlight>
                  <a:srgbClr val="FFFF00"/>
                </a:highlight>
                <a:latin typeface="Instrument Sans Medium" pitchFamily="34" charset="0"/>
                <a:ea typeface="Instrument Sans Medium" pitchFamily="34" charset="-122"/>
                <a:cs typeface="Instrument Sans Medium" pitchFamily="34" charset="-120"/>
              </a:rPr>
              <a:t>facilitate the production of desired bioproducts by providing an optimal environment</a:t>
            </a:r>
            <a:r>
              <a:rPr lang="en-US" dirty="0">
                <a:solidFill>
                  <a:srgbClr val="1E3063"/>
                </a:solidFill>
                <a:latin typeface="Instrument Sans Medium" pitchFamily="34" charset="0"/>
                <a:ea typeface="Instrument Sans Medium" pitchFamily="34" charset="-122"/>
                <a:cs typeface="Instrument Sans Medium" pitchFamily="34" charset="-120"/>
              </a:rPr>
              <a:t> for microbial growth and metabolic activity.</a:t>
            </a:r>
          </a:p>
          <a:p>
            <a:pPr algn="l">
              <a:lnSpc>
                <a:spcPts val="2850"/>
              </a:lnSpc>
            </a:pPr>
            <a:endParaRPr lang="en-US" dirty="0">
              <a:solidFill>
                <a:srgbClr val="1E3063"/>
              </a:solidFill>
              <a:latin typeface="Instrument Sans Medium" pitchFamily="34" charset="0"/>
              <a:ea typeface="Instrument Sans Medium" pitchFamily="34" charset="-122"/>
              <a:cs typeface="Instrument Sans Medium" pitchFamily="34" charset="-120"/>
            </a:endParaRPr>
          </a:p>
          <a:p>
            <a:pPr marL="285750" indent="-285750" algn="l">
              <a:lnSpc>
                <a:spcPts val="2850"/>
              </a:lnSpc>
              <a:buFont typeface="Arial" panose="020B0604020202020204" pitchFamily="34" charset="0"/>
              <a:buChar char="•"/>
            </a:pPr>
            <a:r>
              <a:rPr lang="en-US" dirty="0">
                <a:solidFill>
                  <a:srgbClr val="1E3063"/>
                </a:solidFill>
                <a:latin typeface="Instrument Sans Medium" pitchFamily="34" charset="0"/>
                <a:ea typeface="Instrument Sans Medium" pitchFamily="34" charset="-122"/>
                <a:cs typeface="Instrument Sans Medium" pitchFamily="34" charset="-120"/>
              </a:rPr>
              <a:t>These complex systems meticulously regulate parameters such as temperature, pH levels, aeration, and agitation, all crucial for maximizing product yield and ensuring process efficiency.</a:t>
            </a:r>
          </a:p>
          <a:p>
            <a:pPr algn="l">
              <a:lnSpc>
                <a:spcPts val="2850"/>
              </a:lnSpc>
            </a:pPr>
            <a:endParaRPr lang="en-US" dirty="0">
              <a:solidFill>
                <a:srgbClr val="1E3063"/>
              </a:solidFill>
              <a:latin typeface="Instrument Sans Medium" pitchFamily="34" charset="0"/>
              <a:ea typeface="Instrument Sans Medium" pitchFamily="34" charset="-122"/>
              <a:cs typeface="Instrument Sans Medium" pitchFamily="34" charset="-120"/>
            </a:endParaRPr>
          </a:p>
          <a:p>
            <a:pPr marL="285750" indent="-285750" algn="l">
              <a:lnSpc>
                <a:spcPts val="2850"/>
              </a:lnSpc>
              <a:buFont typeface="Arial" panose="020B0604020202020204" pitchFamily="34" charset="0"/>
              <a:buChar char="•"/>
            </a:pPr>
            <a:r>
              <a:rPr lang="en-IN" dirty="0">
                <a:solidFill>
                  <a:srgbClr val="1E3063"/>
                </a:solidFill>
                <a:latin typeface="Instrument Sans Medium" panose="020B0604020202020204" charset="0"/>
              </a:rPr>
              <a:t>Applications of Bioreactors</a:t>
            </a:r>
          </a:p>
          <a:p>
            <a:r>
              <a:rPr lang="en-IN" dirty="0">
                <a:solidFill>
                  <a:srgbClr val="1E3063"/>
                </a:solidFill>
                <a:latin typeface="Instrument Sans Medium" panose="020B0604020202020204" charset="0"/>
              </a:rPr>
              <a:t>                 - Medicine → Antibiotics, vaccines, monoclonal antibodies.</a:t>
            </a:r>
          </a:p>
          <a:p>
            <a:r>
              <a:rPr lang="en-IN" dirty="0">
                <a:solidFill>
                  <a:srgbClr val="1E3063"/>
                </a:solidFill>
                <a:latin typeface="Instrument Sans Medium" panose="020B0604020202020204" charset="0"/>
              </a:rPr>
              <a:t>                 - Food Industry → Beer, wine, yogurt, vinegar.</a:t>
            </a:r>
          </a:p>
          <a:p>
            <a:r>
              <a:rPr lang="en-IN" dirty="0">
                <a:solidFill>
                  <a:srgbClr val="1E3063"/>
                </a:solidFill>
                <a:latin typeface="Instrument Sans Medium" panose="020B0604020202020204" charset="0"/>
              </a:rPr>
              <a:t>                 - Energy → Biogas, bioethanol, biodiesel.</a:t>
            </a:r>
          </a:p>
          <a:p>
            <a:r>
              <a:rPr lang="en-IN" dirty="0">
                <a:solidFill>
                  <a:srgbClr val="1E3063"/>
                </a:solidFill>
                <a:latin typeface="Instrument Sans Medium" panose="020B0604020202020204" charset="0"/>
              </a:rPr>
              <a:t>                 - Environment → Wastewater treatment, bioremediation.</a:t>
            </a:r>
          </a:p>
          <a:p>
            <a:pPr>
              <a:lnSpc>
                <a:spcPts val="2850"/>
              </a:lnSpc>
            </a:pPr>
            <a:endParaRPr lang="en-US" sz="1750" dirty="0"/>
          </a:p>
          <a:p>
            <a:pPr marL="0" indent="0" algn="l">
              <a:lnSpc>
                <a:spcPts val="2850"/>
              </a:lnSpc>
              <a:buNone/>
            </a:pPr>
            <a:endParaRPr lang="en-US" sz="1750" dirty="0"/>
          </a:p>
        </p:txBody>
      </p:sp>
      <p:sp>
        <p:nvSpPr>
          <p:cNvPr id="4" name="Text 2"/>
          <p:cNvSpPr/>
          <p:nvPr/>
        </p:nvSpPr>
        <p:spPr>
          <a:xfrm>
            <a:off x="793790" y="5139690"/>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0F765-B8F5-2CBE-F6F7-01E465816BB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7AF1B74-B443-75A9-8FCC-032991DCE478}"/>
              </a:ext>
            </a:extLst>
          </p:cNvPr>
          <p:cNvSpPr/>
          <p:nvPr/>
        </p:nvSpPr>
        <p:spPr>
          <a:xfrm>
            <a:off x="721638" y="566976"/>
            <a:ext cx="11645979" cy="644366"/>
          </a:xfrm>
          <a:prstGeom prst="rect">
            <a:avLst/>
          </a:prstGeom>
          <a:noFill/>
          <a:ln/>
        </p:spPr>
        <p:txBody>
          <a:bodyPr wrap="none" lIns="0" tIns="0" rIns="0" bIns="0" rtlCol="0" anchor="t"/>
          <a:lstStyle/>
          <a:p>
            <a:pPr marL="0" marR="0" lvl="0" indent="0" algn="l" defTabSz="914400" rtl="0" eaLnBrk="1" fontAlgn="auto" latinLnBrk="0" hangingPunct="1">
              <a:lnSpc>
                <a:spcPts val="5050"/>
              </a:lnSpc>
              <a:spcBef>
                <a:spcPts val="0"/>
              </a:spcBef>
              <a:spcAft>
                <a:spcPts val="0"/>
              </a:spcAft>
              <a:buClrTx/>
              <a:buSzTx/>
              <a:buFontTx/>
              <a:buNone/>
              <a:tabLst/>
              <a:defRPr/>
            </a:pPr>
            <a:r>
              <a:rPr kumimoji="0" lang="en-US" sz="4050" b="0" i="0" u="none" strike="noStrike" kern="1200" cap="none" spc="0" normalizeH="0" baseline="0" noProof="0" dirty="0">
                <a:ln>
                  <a:noFill/>
                </a:ln>
                <a:solidFill>
                  <a:srgbClr val="091C53"/>
                </a:solidFill>
                <a:effectLst/>
                <a:uLnTx/>
                <a:uFillTx/>
                <a:latin typeface="Instrument Sans Semi Bold" pitchFamily="34" charset="0"/>
                <a:ea typeface="Instrument Sans Semi Bold" pitchFamily="34" charset="-122"/>
                <a:cs typeface="Instrument Sans Semi Bold" pitchFamily="34" charset="-120"/>
              </a:rPr>
              <a:t>Types of Fermentors: </a:t>
            </a:r>
            <a:r>
              <a:rPr lang="en-US" sz="4050" dirty="0">
                <a:solidFill>
                  <a:srgbClr val="091C53"/>
                </a:solidFill>
                <a:latin typeface="Instrument Sans Semi Bold" pitchFamily="34" charset="0"/>
                <a:ea typeface="Instrument Sans Semi Bold" pitchFamily="34" charset="-122"/>
                <a:cs typeface="Instrument Sans Semi Bold" pitchFamily="34" charset="-120"/>
              </a:rPr>
              <a:t>Packed Bed</a:t>
            </a:r>
            <a:r>
              <a:rPr kumimoji="0" lang="en-US" sz="4050" b="0" i="0" u="none" strike="noStrike" kern="1200" cap="none" spc="0" normalizeH="0" baseline="0" noProof="0" dirty="0">
                <a:ln>
                  <a:noFill/>
                </a:ln>
                <a:solidFill>
                  <a:srgbClr val="091C53"/>
                </a:solidFill>
                <a:effectLst/>
                <a:uLnTx/>
                <a:uFillTx/>
                <a:latin typeface="Instrument Sans Semi Bold" pitchFamily="34" charset="0"/>
                <a:ea typeface="Instrument Sans Semi Bold" pitchFamily="34" charset="-122"/>
                <a:cs typeface="Instrument Sans Semi Bold" pitchFamily="34" charset="-120"/>
              </a:rPr>
              <a:t> Fermentor</a:t>
            </a:r>
            <a:endPar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A1C7E81-96A2-D518-FE23-A331957A24B1}"/>
              </a:ext>
            </a:extLst>
          </p:cNvPr>
          <p:cNvPicPr>
            <a:picLocks noChangeAspect="1"/>
          </p:cNvPicPr>
          <p:nvPr/>
        </p:nvPicPr>
        <p:blipFill>
          <a:blip r:embed="rId3"/>
          <a:stretch>
            <a:fillRect/>
          </a:stretch>
        </p:blipFill>
        <p:spPr>
          <a:xfrm>
            <a:off x="412719" y="2174937"/>
            <a:ext cx="5726901" cy="3602516"/>
          </a:xfrm>
          <a:prstGeom prst="rect">
            <a:avLst/>
          </a:prstGeom>
        </p:spPr>
      </p:pic>
      <p:sp>
        <p:nvSpPr>
          <p:cNvPr id="6" name="TextBox 5">
            <a:extLst>
              <a:ext uri="{FF2B5EF4-FFF2-40B4-BE49-F238E27FC236}">
                <a16:creationId xmlns:a16="http://schemas.microsoft.com/office/drawing/2014/main" id="{F8145E7F-288D-B508-39B1-924A3E998517}"/>
              </a:ext>
            </a:extLst>
          </p:cNvPr>
          <p:cNvSpPr txBox="1"/>
          <p:nvPr/>
        </p:nvSpPr>
        <p:spPr>
          <a:xfrm>
            <a:off x="6544627" y="2083827"/>
            <a:ext cx="7315200" cy="452431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Microorganisms grow on solid particles (like grains, husks, or beads) that are “packed” in a column or reactor.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Nutrient solution flows through the spaces between particles.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Why used: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microbes that like to attach and grow on surfaces (not freely floating in liquid).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Useful for making enzymes, organic acids, antibiotics, etc.</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How it works:</a:t>
            </a:r>
          </a:p>
          <a:p>
            <a:r>
              <a:rPr lang="en-IN" dirty="0">
                <a:latin typeface="Times New Roman" panose="02020603050405020304" pitchFamily="18" charset="0"/>
                <a:cs typeface="Times New Roman" panose="02020603050405020304" pitchFamily="18" charset="0"/>
              </a:rPr>
              <a:t>Solid particles = support (surface for microbes).</a:t>
            </a:r>
          </a:p>
          <a:p>
            <a:r>
              <a:rPr lang="en-IN" dirty="0">
                <a:latin typeface="Times New Roman" panose="02020603050405020304" pitchFamily="18" charset="0"/>
                <a:cs typeface="Times New Roman" panose="02020603050405020304" pitchFamily="18" charset="0"/>
              </a:rPr>
              <a:t>Microbes stick and grow on them.</a:t>
            </a:r>
          </a:p>
          <a:p>
            <a:r>
              <a:rPr lang="en-IN" dirty="0">
                <a:latin typeface="Times New Roman" panose="02020603050405020304" pitchFamily="18" charset="0"/>
                <a:cs typeface="Times New Roman" panose="02020603050405020304" pitchFamily="18" charset="0"/>
              </a:rPr>
              <a:t>Liquid nutrients pass through → microbes eat nutrients → make product.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Example: </a:t>
            </a:r>
            <a:r>
              <a:rPr lang="en-US" b="1" dirty="0">
                <a:latin typeface="Times New Roman" panose="02020603050405020304" pitchFamily="18" charset="0"/>
                <a:cs typeface="Times New Roman" panose="02020603050405020304" pitchFamily="18" charset="0"/>
              </a:rPr>
              <a:t>Yeast on corn cobs</a:t>
            </a:r>
            <a:r>
              <a:rPr lang="en-US" dirty="0">
                <a:latin typeface="Times New Roman" panose="02020603050405020304" pitchFamily="18" charset="0"/>
                <a:cs typeface="Times New Roman" panose="02020603050405020304" pitchFamily="18" charset="0"/>
              </a:rPr>
              <a:t> → when nutrient solution is poured, yeast grows on the cob and produces ethanol.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827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7911A-CF3C-8F8B-AB11-704D49D5F4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67543B-9A09-BE77-362E-DEA74F8F07F9}"/>
              </a:ext>
            </a:extLst>
          </p:cNvPr>
          <p:cNvSpPr/>
          <p:nvPr/>
        </p:nvSpPr>
        <p:spPr>
          <a:xfrm>
            <a:off x="721638" y="566976"/>
            <a:ext cx="11645979" cy="644366"/>
          </a:xfrm>
          <a:prstGeom prst="rect">
            <a:avLst/>
          </a:prstGeom>
          <a:noFill/>
          <a:ln/>
        </p:spPr>
        <p:txBody>
          <a:bodyPr wrap="none" lIns="0" tIns="0" rIns="0" bIns="0" rtlCol="0" anchor="t"/>
          <a:lstStyle/>
          <a:p>
            <a:pPr marL="0" marR="0" lvl="0" indent="0" algn="l" defTabSz="914400" rtl="0" eaLnBrk="1" fontAlgn="auto" latinLnBrk="0" hangingPunct="1">
              <a:lnSpc>
                <a:spcPts val="5050"/>
              </a:lnSpc>
              <a:spcBef>
                <a:spcPts val="0"/>
              </a:spcBef>
              <a:spcAft>
                <a:spcPts val="0"/>
              </a:spcAft>
              <a:buClrTx/>
              <a:buSzTx/>
              <a:buFontTx/>
              <a:buNone/>
              <a:tabLst/>
              <a:defRPr/>
            </a:pPr>
            <a:r>
              <a:rPr kumimoji="0" lang="en-US" sz="4050" b="0" i="0" u="none" strike="noStrike" kern="1200" cap="none" spc="0" normalizeH="0" baseline="0" noProof="0" dirty="0">
                <a:ln>
                  <a:noFill/>
                </a:ln>
                <a:solidFill>
                  <a:srgbClr val="091C53"/>
                </a:solidFill>
                <a:effectLst/>
                <a:uLnTx/>
                <a:uFillTx/>
                <a:latin typeface="Instrument Sans Semi Bold" pitchFamily="34" charset="0"/>
                <a:ea typeface="Instrument Sans Semi Bold" pitchFamily="34" charset="-122"/>
                <a:cs typeface="Instrument Sans Semi Bold" pitchFamily="34" charset="-120"/>
              </a:rPr>
              <a:t>Types of Fermentors: </a:t>
            </a:r>
            <a:r>
              <a:rPr lang="en-US" sz="4050" dirty="0">
                <a:solidFill>
                  <a:srgbClr val="091C53"/>
                </a:solidFill>
                <a:latin typeface="Instrument Sans Semi Bold" pitchFamily="34" charset="0"/>
                <a:ea typeface="Instrument Sans Semi Bold" pitchFamily="34" charset="-122"/>
                <a:cs typeface="Instrument Sans Semi Bold" pitchFamily="34" charset="-120"/>
              </a:rPr>
              <a:t>Fluidized Bed</a:t>
            </a:r>
            <a:r>
              <a:rPr kumimoji="0" lang="en-US" sz="4050" b="0" i="0" u="none" strike="noStrike" kern="1200" cap="none" spc="0" normalizeH="0" baseline="0" noProof="0" dirty="0">
                <a:ln>
                  <a:noFill/>
                </a:ln>
                <a:solidFill>
                  <a:srgbClr val="091C53"/>
                </a:solidFill>
                <a:effectLst/>
                <a:uLnTx/>
                <a:uFillTx/>
                <a:latin typeface="Instrument Sans Semi Bold" pitchFamily="34" charset="0"/>
                <a:ea typeface="Instrument Sans Semi Bold" pitchFamily="34" charset="-122"/>
                <a:cs typeface="Instrument Sans Semi Bold" pitchFamily="34" charset="-120"/>
              </a:rPr>
              <a:t> Fermentor</a:t>
            </a:r>
            <a:endPar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a:extLst>
              <a:ext uri="{FF2B5EF4-FFF2-40B4-BE49-F238E27FC236}">
                <a16:creationId xmlns:a16="http://schemas.microsoft.com/office/drawing/2014/main" id="{20FC1CAE-7046-D92F-70AD-2BC209492452}"/>
              </a:ext>
            </a:extLst>
          </p:cNvPr>
          <p:cNvSpPr/>
          <p:nvPr/>
        </p:nvSpPr>
        <p:spPr>
          <a:xfrm>
            <a:off x="7450712" y="2628542"/>
            <a:ext cx="6342102" cy="659844"/>
          </a:xfrm>
          <a:prstGeom prst="rect">
            <a:avLst/>
          </a:prstGeom>
          <a:noFill/>
          <a:ln/>
        </p:spPr>
        <p:txBody>
          <a:bodyPr wrap="squar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2">
            <a:extLst>
              <a:ext uri="{FF2B5EF4-FFF2-40B4-BE49-F238E27FC236}">
                <a16:creationId xmlns:a16="http://schemas.microsoft.com/office/drawing/2014/main" id="{F5F62D85-ED0A-EB0E-BCE3-614530FE5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85" y="1842354"/>
            <a:ext cx="5688010" cy="54604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2FF3F71-7901-C1FC-AE58-CABD458B1AF1}"/>
              </a:ext>
            </a:extLst>
          </p:cNvPr>
          <p:cNvSpPr txBox="1"/>
          <p:nvPr/>
        </p:nvSpPr>
        <p:spPr>
          <a:xfrm>
            <a:off x="6722075" y="1995724"/>
            <a:ext cx="7315200" cy="2862322"/>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Fluidized bed reactors use a solid material as a support for microbial growth.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Solid material may be:</a:t>
            </a:r>
          </a:p>
          <a:p>
            <a:r>
              <a:rPr lang="en-IN" dirty="0">
                <a:latin typeface="Times New Roman" panose="02020603050405020304" pitchFamily="18" charset="0"/>
                <a:cs typeface="Times New Roman" panose="02020603050405020304" pitchFamily="18" charset="0"/>
              </a:rPr>
              <a:t>          Inert: e.g., sand, coal, plastic.</a:t>
            </a:r>
          </a:p>
          <a:p>
            <a:r>
              <a:rPr lang="en-IN" dirty="0">
                <a:latin typeface="Times New Roman" panose="02020603050405020304" pitchFamily="18" charset="0"/>
                <a:cs typeface="Times New Roman" panose="02020603050405020304" pitchFamily="18" charset="0"/>
              </a:rPr>
              <a:t>          Active: e.g., granular activated carbon (GAC).</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Can operate under aerobic or anaerobic conditions.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anaerobic systems, microorganisms degrade organic matter without oxygen.</a:t>
            </a:r>
          </a:p>
        </p:txBody>
      </p:sp>
    </p:spTree>
    <p:extLst>
      <p:ext uri="{BB962C8B-B14F-4D97-AF65-F5344CB8AC3E}">
        <p14:creationId xmlns:p14="http://schemas.microsoft.com/office/powerpoint/2010/main" val="4067457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689" y="589836"/>
            <a:ext cx="10233303" cy="670322"/>
          </a:xfrm>
          <a:prstGeom prst="rect">
            <a:avLst/>
          </a:prstGeom>
          <a:noFill/>
          <a:ln/>
        </p:spPr>
        <p:txBody>
          <a:bodyPr wrap="none" lIns="0" tIns="0" rIns="0" bIns="0" rtlCol="0" anchor="t"/>
          <a:lstStyle/>
          <a:p>
            <a:pPr marL="0" indent="0" algn="l">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Other Fermentor Types and Applications</a:t>
            </a:r>
            <a:endParaRPr lang="en-US" sz="4200" dirty="0"/>
          </a:p>
        </p:txBody>
      </p:sp>
      <p:sp>
        <p:nvSpPr>
          <p:cNvPr id="11" name="Shape 7"/>
          <p:cNvSpPr/>
          <p:nvPr/>
        </p:nvSpPr>
        <p:spPr>
          <a:xfrm>
            <a:off x="777597" y="2230757"/>
            <a:ext cx="482441" cy="557570"/>
          </a:xfrm>
          <a:prstGeom prst="roundRect">
            <a:avLst>
              <a:gd name="adj" fmla="val 11372"/>
            </a:avLst>
          </a:prstGeom>
          <a:solidFill>
            <a:srgbClr val="DFDFE0"/>
          </a:solidFill>
          <a:ln/>
        </p:spPr>
        <p:txBody>
          <a:bodyPr/>
          <a:lstStyle/>
          <a:p>
            <a:endParaRPr lang="en-IN"/>
          </a:p>
        </p:txBody>
      </p:sp>
      <p:pic>
        <p:nvPicPr>
          <p:cNvPr id="12" name="Image 2" descr="preencoded.png"/>
          <p:cNvPicPr>
            <a:picLocks noChangeAspect="1"/>
          </p:cNvPicPr>
          <p:nvPr/>
        </p:nvPicPr>
        <p:blipFill>
          <a:blip r:embed="rId3"/>
          <a:stretch>
            <a:fillRect/>
          </a:stretch>
        </p:blipFill>
        <p:spPr>
          <a:xfrm>
            <a:off x="750689" y="2241353"/>
            <a:ext cx="536258" cy="536258"/>
          </a:xfrm>
          <a:prstGeom prst="rect">
            <a:avLst/>
          </a:prstGeom>
        </p:spPr>
      </p:pic>
      <p:sp>
        <p:nvSpPr>
          <p:cNvPr id="13" name="Text 8"/>
          <p:cNvSpPr/>
          <p:nvPr/>
        </p:nvSpPr>
        <p:spPr>
          <a:xfrm>
            <a:off x="750689" y="3045739"/>
            <a:ext cx="2681407" cy="335161"/>
          </a:xfrm>
          <a:prstGeom prst="rect">
            <a:avLst/>
          </a:prstGeom>
          <a:noFill/>
          <a:ln/>
        </p:spPr>
        <p:txBody>
          <a:bodyPr wrap="none" lIns="0" tIns="0" rIns="0" bIns="0" rtlCol="0" anchor="t"/>
          <a:lstStyle/>
          <a:p>
            <a:pPr marL="0" indent="0" algn="l">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Photobioreactors</a:t>
            </a:r>
            <a:endParaRPr lang="en-US" sz="2100" dirty="0"/>
          </a:p>
        </p:txBody>
      </p:sp>
      <p:sp>
        <p:nvSpPr>
          <p:cNvPr id="14" name="Text 9"/>
          <p:cNvSpPr/>
          <p:nvPr/>
        </p:nvSpPr>
        <p:spPr>
          <a:xfrm>
            <a:off x="750689" y="3509607"/>
            <a:ext cx="6430447" cy="686514"/>
          </a:xfrm>
          <a:prstGeom prst="rect">
            <a:avLst/>
          </a:prstGeom>
          <a:noFill/>
          <a:ln/>
        </p:spPr>
        <p:txBody>
          <a:bodyPr wrap="square" lIns="0" tIns="0" rIns="0" bIns="0" rtlCol="0" anchor="t"/>
          <a:lstStyle/>
          <a:p>
            <a:pPr marL="0" indent="0" algn="l">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Specialized for cultivating photosynthetic organisms like algae, optimizing light exposure for enhanced biomass production.</a:t>
            </a:r>
            <a:endParaRPr lang="en-US" sz="1650" dirty="0"/>
          </a:p>
        </p:txBody>
      </p:sp>
      <p:sp>
        <p:nvSpPr>
          <p:cNvPr id="15" name="Shape 10"/>
          <p:cNvSpPr/>
          <p:nvPr/>
        </p:nvSpPr>
        <p:spPr>
          <a:xfrm>
            <a:off x="7476173" y="2230757"/>
            <a:ext cx="482441" cy="557570"/>
          </a:xfrm>
          <a:prstGeom prst="roundRect">
            <a:avLst>
              <a:gd name="adj" fmla="val 11372"/>
            </a:avLst>
          </a:prstGeom>
          <a:solidFill>
            <a:srgbClr val="DFDFE0"/>
          </a:solidFill>
          <a:ln/>
        </p:spPr>
        <p:txBody>
          <a:bodyPr/>
          <a:lstStyle/>
          <a:p>
            <a:endParaRPr lang="en-IN"/>
          </a:p>
        </p:txBody>
      </p:sp>
      <p:pic>
        <p:nvPicPr>
          <p:cNvPr id="16" name="Image 3" descr="preencoded.png"/>
          <p:cNvPicPr>
            <a:picLocks noChangeAspect="1"/>
          </p:cNvPicPr>
          <p:nvPr/>
        </p:nvPicPr>
        <p:blipFill>
          <a:blip r:embed="rId3"/>
          <a:stretch>
            <a:fillRect/>
          </a:stretch>
        </p:blipFill>
        <p:spPr>
          <a:xfrm>
            <a:off x="7449264" y="2241353"/>
            <a:ext cx="536258" cy="536258"/>
          </a:xfrm>
          <a:prstGeom prst="rect">
            <a:avLst/>
          </a:prstGeom>
        </p:spPr>
      </p:pic>
      <p:sp>
        <p:nvSpPr>
          <p:cNvPr id="17" name="Text 11"/>
          <p:cNvSpPr/>
          <p:nvPr/>
        </p:nvSpPr>
        <p:spPr>
          <a:xfrm>
            <a:off x="7449264" y="3045739"/>
            <a:ext cx="2958346" cy="335161"/>
          </a:xfrm>
          <a:prstGeom prst="rect">
            <a:avLst/>
          </a:prstGeom>
          <a:noFill/>
          <a:ln/>
        </p:spPr>
        <p:txBody>
          <a:bodyPr wrap="none" lIns="0" tIns="0" rIns="0" bIns="0" rtlCol="0" anchor="t"/>
          <a:lstStyle/>
          <a:p>
            <a:pPr marL="0" indent="0" algn="l">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Solid-State Fermentors</a:t>
            </a:r>
            <a:endParaRPr lang="en-US" sz="2100" dirty="0"/>
          </a:p>
        </p:txBody>
      </p:sp>
      <p:sp>
        <p:nvSpPr>
          <p:cNvPr id="18" name="Text 12"/>
          <p:cNvSpPr/>
          <p:nvPr/>
        </p:nvSpPr>
        <p:spPr>
          <a:xfrm>
            <a:off x="7449264" y="3509607"/>
            <a:ext cx="6430447" cy="1029772"/>
          </a:xfrm>
          <a:prstGeom prst="rect">
            <a:avLst/>
          </a:prstGeom>
          <a:noFill/>
          <a:ln/>
        </p:spPr>
        <p:txBody>
          <a:bodyPr wrap="square" lIns="0" tIns="0" rIns="0" bIns="0" rtlCol="0" anchor="t"/>
          <a:lstStyle/>
          <a:p>
            <a:pPr marL="0" indent="0" algn="l">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Used for processes involving solid substrates, such as fermentation of grains or agricultural residues for enzyme or secondary metabolite production.</a:t>
            </a:r>
            <a:endParaRPr lang="en-US" sz="1650" dirty="0"/>
          </a:p>
        </p:txBody>
      </p:sp>
      <p:sp>
        <p:nvSpPr>
          <p:cNvPr id="19" name="Text 13"/>
          <p:cNvSpPr/>
          <p:nvPr/>
        </p:nvSpPr>
        <p:spPr>
          <a:xfrm>
            <a:off x="750689" y="6955393"/>
            <a:ext cx="13129022" cy="686514"/>
          </a:xfrm>
          <a:prstGeom prst="rect">
            <a:avLst/>
          </a:prstGeom>
          <a:noFill/>
          <a:ln/>
        </p:spPr>
        <p:txBody>
          <a:bodyPr wrap="square" lIns="0" tIns="0" rIns="0" bIns="0" rtlCol="0" anchor="t"/>
          <a:lstStyle/>
          <a:p>
            <a:pPr marL="0" indent="0" algn="l">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The selection of a fermentor type is a critical decision, dependent on the specific microorganism, desired product characteristics, process scale, and economic considerations.</a:t>
            </a:r>
            <a:endParaRPr lang="en-US" sz="16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07413"/>
            <a:ext cx="7223879"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Summary &amp; Key Takeaways</a:t>
            </a:r>
            <a:endParaRPr lang="en-US" sz="4450" dirty="0"/>
          </a:p>
        </p:txBody>
      </p:sp>
      <p:sp>
        <p:nvSpPr>
          <p:cNvPr id="3" name="Shape 1"/>
          <p:cNvSpPr/>
          <p:nvPr/>
        </p:nvSpPr>
        <p:spPr>
          <a:xfrm>
            <a:off x="793790" y="2369820"/>
            <a:ext cx="13042821" cy="2395657"/>
          </a:xfrm>
          <a:prstGeom prst="roundRect">
            <a:avLst>
              <a:gd name="adj" fmla="val 8521"/>
            </a:avLst>
          </a:prstGeom>
          <a:solidFill>
            <a:srgbClr val="CEE6FD"/>
          </a:solidFill>
          <a:ln/>
        </p:spPr>
        <p:txBody>
          <a:bodyPr/>
          <a:lstStyle/>
          <a:p>
            <a:endParaRPr lang="en-IN"/>
          </a:p>
        </p:txBody>
      </p:sp>
      <p:sp>
        <p:nvSpPr>
          <p:cNvPr id="4" name="Shape 2"/>
          <p:cNvSpPr/>
          <p:nvPr/>
        </p:nvSpPr>
        <p:spPr>
          <a:xfrm>
            <a:off x="793790" y="2369820"/>
            <a:ext cx="4347567" cy="2395657"/>
          </a:xfrm>
          <a:prstGeom prst="roundRect">
            <a:avLst>
              <a:gd name="adj" fmla="val 8521"/>
            </a:avLst>
          </a:prstGeom>
          <a:solidFill>
            <a:srgbClr val="CEE6FD"/>
          </a:solidFill>
          <a:ln/>
        </p:spPr>
        <p:txBody>
          <a:bodyPr/>
          <a:lstStyle/>
          <a:p>
            <a:endParaRPr lang="en-IN"/>
          </a:p>
        </p:txBody>
      </p:sp>
      <p:sp>
        <p:nvSpPr>
          <p:cNvPr id="5" name="Text 3"/>
          <p:cNvSpPr/>
          <p:nvPr/>
        </p:nvSpPr>
        <p:spPr>
          <a:xfrm>
            <a:off x="1020604" y="25966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Critical Design</a:t>
            </a:r>
            <a:endParaRPr lang="en-US" sz="2200" dirty="0"/>
          </a:p>
        </p:txBody>
      </p:sp>
      <p:sp>
        <p:nvSpPr>
          <p:cNvPr id="6" name="Text 4"/>
          <p:cNvSpPr/>
          <p:nvPr/>
        </p:nvSpPr>
        <p:spPr>
          <a:xfrm>
            <a:off x="1020604" y="3087053"/>
            <a:ext cx="3553778"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Fermentor design is paramount for efficient, scalable, and high-yield bioprocesses.</a:t>
            </a:r>
            <a:endParaRPr lang="en-US" sz="1750" dirty="0"/>
          </a:p>
        </p:txBody>
      </p:sp>
      <p:sp>
        <p:nvSpPr>
          <p:cNvPr id="7" name="Shape 5"/>
          <p:cNvSpPr/>
          <p:nvPr/>
        </p:nvSpPr>
        <p:spPr>
          <a:xfrm>
            <a:off x="5141357" y="2369820"/>
            <a:ext cx="4347567" cy="2395657"/>
          </a:xfrm>
          <a:prstGeom prst="rect">
            <a:avLst/>
          </a:prstGeom>
          <a:solidFill>
            <a:srgbClr val="CEE6FD"/>
          </a:solidFill>
          <a:ln/>
        </p:spPr>
        <p:txBody>
          <a:bodyPr/>
          <a:lstStyle/>
          <a:p>
            <a:endParaRPr lang="en-IN"/>
          </a:p>
        </p:txBody>
      </p:sp>
      <p:sp>
        <p:nvSpPr>
          <p:cNvPr id="8" name="Shape 6"/>
          <p:cNvSpPr/>
          <p:nvPr/>
        </p:nvSpPr>
        <p:spPr>
          <a:xfrm>
            <a:off x="5141357" y="2369820"/>
            <a:ext cx="30480" cy="2395657"/>
          </a:xfrm>
          <a:prstGeom prst="roundRect">
            <a:avLst>
              <a:gd name="adj" fmla="val 669768"/>
            </a:avLst>
          </a:prstGeom>
          <a:solidFill>
            <a:srgbClr val="B4CCE3"/>
          </a:solidFill>
          <a:ln/>
        </p:spPr>
        <p:txBody>
          <a:bodyPr/>
          <a:lstStyle/>
          <a:p>
            <a:endParaRPr lang="en-IN"/>
          </a:p>
        </p:txBody>
      </p:sp>
      <p:sp>
        <p:nvSpPr>
          <p:cNvPr id="9" name="Text 7"/>
          <p:cNvSpPr/>
          <p:nvPr/>
        </p:nvSpPr>
        <p:spPr>
          <a:xfrm>
            <a:off x="5708333" y="25966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Diverse Types</a:t>
            </a:r>
            <a:endParaRPr lang="en-US" sz="2200" dirty="0"/>
          </a:p>
        </p:txBody>
      </p:sp>
      <p:sp>
        <p:nvSpPr>
          <p:cNvPr id="10" name="Text 8"/>
          <p:cNvSpPr/>
          <p:nvPr/>
        </p:nvSpPr>
        <p:spPr>
          <a:xfrm>
            <a:off x="5708333" y="3087053"/>
            <a:ext cx="3213616"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Key types include Stirred Tank, Airlift, Bubble Column, and specialized Surface Fermentors.</a:t>
            </a:r>
            <a:endParaRPr lang="en-US" sz="1750" dirty="0"/>
          </a:p>
        </p:txBody>
      </p:sp>
      <p:sp>
        <p:nvSpPr>
          <p:cNvPr id="11" name="Shape 9"/>
          <p:cNvSpPr/>
          <p:nvPr/>
        </p:nvSpPr>
        <p:spPr>
          <a:xfrm>
            <a:off x="4857869" y="3284101"/>
            <a:ext cx="566976" cy="566976"/>
          </a:xfrm>
          <a:prstGeom prst="roundRect">
            <a:avLst>
              <a:gd name="adj" fmla="val 36006"/>
            </a:avLst>
          </a:prstGeom>
          <a:solidFill>
            <a:srgbClr val="FFFFFF"/>
          </a:solidFill>
          <a:ln w="30480">
            <a:solidFill>
              <a:srgbClr val="B4CCE3"/>
            </a:solidFill>
            <a:prstDash val="solid"/>
          </a:ln>
        </p:spPr>
        <p:txBody>
          <a:bodyPr/>
          <a:lstStyle/>
          <a:p>
            <a:endParaRPr lang="en-IN"/>
          </a:p>
        </p:txBody>
      </p:sp>
      <p:sp>
        <p:nvSpPr>
          <p:cNvPr id="12" name="Shape 10"/>
          <p:cNvSpPr/>
          <p:nvPr/>
        </p:nvSpPr>
        <p:spPr>
          <a:xfrm>
            <a:off x="9488924" y="2369820"/>
            <a:ext cx="4347567" cy="2395657"/>
          </a:xfrm>
          <a:prstGeom prst="rect">
            <a:avLst/>
          </a:prstGeom>
          <a:solidFill>
            <a:srgbClr val="CEE6FD"/>
          </a:solidFill>
          <a:ln/>
        </p:spPr>
        <p:txBody>
          <a:bodyPr/>
          <a:lstStyle/>
          <a:p>
            <a:endParaRPr lang="en-IN"/>
          </a:p>
        </p:txBody>
      </p:sp>
      <p:sp>
        <p:nvSpPr>
          <p:cNvPr id="13" name="Shape 11"/>
          <p:cNvSpPr/>
          <p:nvPr/>
        </p:nvSpPr>
        <p:spPr>
          <a:xfrm>
            <a:off x="9488924" y="2369820"/>
            <a:ext cx="30480" cy="2395657"/>
          </a:xfrm>
          <a:prstGeom prst="roundRect">
            <a:avLst>
              <a:gd name="adj" fmla="val 669768"/>
            </a:avLst>
          </a:prstGeom>
          <a:solidFill>
            <a:srgbClr val="B4CCE3"/>
          </a:solidFill>
          <a:ln/>
        </p:spPr>
        <p:txBody>
          <a:bodyPr/>
          <a:lstStyle/>
          <a:p>
            <a:endParaRPr lang="en-IN"/>
          </a:p>
        </p:txBody>
      </p:sp>
      <p:sp>
        <p:nvSpPr>
          <p:cNvPr id="14" name="Text 12"/>
          <p:cNvSpPr/>
          <p:nvPr/>
        </p:nvSpPr>
        <p:spPr>
          <a:xfrm>
            <a:off x="10055900" y="25966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Optimize Yield</a:t>
            </a:r>
            <a:endParaRPr lang="en-US" sz="2200" dirty="0"/>
          </a:p>
        </p:txBody>
      </p:sp>
      <p:sp>
        <p:nvSpPr>
          <p:cNvPr id="15" name="Text 13"/>
          <p:cNvSpPr/>
          <p:nvPr/>
        </p:nvSpPr>
        <p:spPr>
          <a:xfrm>
            <a:off x="10055900" y="3087053"/>
            <a:ext cx="3553778"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Understanding design principles enables optimization of product yield and quality.</a:t>
            </a:r>
            <a:endParaRPr lang="en-US" sz="1750" dirty="0"/>
          </a:p>
        </p:txBody>
      </p:sp>
      <p:sp>
        <p:nvSpPr>
          <p:cNvPr id="16" name="Shape 14"/>
          <p:cNvSpPr/>
          <p:nvPr/>
        </p:nvSpPr>
        <p:spPr>
          <a:xfrm>
            <a:off x="9205436" y="3284101"/>
            <a:ext cx="566976" cy="566976"/>
          </a:xfrm>
          <a:prstGeom prst="roundRect">
            <a:avLst>
              <a:gd name="adj" fmla="val 36006"/>
            </a:avLst>
          </a:prstGeom>
          <a:solidFill>
            <a:srgbClr val="FFFFFF"/>
          </a:solidFill>
          <a:ln w="30480">
            <a:solidFill>
              <a:srgbClr val="B4CCE3"/>
            </a:solidFill>
            <a:prstDash val="solid"/>
          </a:ln>
        </p:spPr>
        <p:txBody>
          <a:bodyPr/>
          <a:lstStyle/>
          <a:p>
            <a:endParaRPr lang="en-IN"/>
          </a:p>
        </p:txBody>
      </p:sp>
      <p:sp>
        <p:nvSpPr>
          <p:cNvPr id="17" name="Text 15"/>
          <p:cNvSpPr/>
          <p:nvPr/>
        </p:nvSpPr>
        <p:spPr>
          <a:xfrm>
            <a:off x="1133951" y="5275778"/>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Your knowledge of fermentor design will be a foundational skill in your biotech career. Always consider the biological and engineering needs for successful biomanufacturing.</a:t>
            </a:r>
            <a:endParaRPr lang="en-US" sz="1750" dirty="0"/>
          </a:p>
        </p:txBody>
      </p:sp>
      <p:sp>
        <p:nvSpPr>
          <p:cNvPr id="18" name="Shape 16"/>
          <p:cNvSpPr/>
          <p:nvPr/>
        </p:nvSpPr>
        <p:spPr>
          <a:xfrm>
            <a:off x="793790" y="5020628"/>
            <a:ext cx="30480" cy="1236107"/>
          </a:xfrm>
          <a:prstGeom prst="rect">
            <a:avLst/>
          </a:prstGeom>
          <a:solidFill>
            <a:srgbClr val="84C1FA"/>
          </a:solidFill>
          <a:ln/>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55371-789B-48E1-2959-8A0926150AF1}"/>
              </a:ext>
            </a:extLst>
          </p:cNvPr>
          <p:cNvPicPr>
            <a:picLocks noChangeAspect="1"/>
          </p:cNvPicPr>
          <p:nvPr/>
        </p:nvPicPr>
        <p:blipFill>
          <a:blip r:embed="rId2"/>
          <a:stretch>
            <a:fillRect/>
          </a:stretch>
        </p:blipFill>
        <p:spPr>
          <a:xfrm>
            <a:off x="2440197" y="1422628"/>
            <a:ext cx="9065039" cy="6273055"/>
          </a:xfrm>
          <a:prstGeom prst="rect">
            <a:avLst/>
          </a:prstGeom>
        </p:spPr>
      </p:pic>
      <p:sp>
        <p:nvSpPr>
          <p:cNvPr id="4" name="TextBox 3">
            <a:extLst>
              <a:ext uri="{FF2B5EF4-FFF2-40B4-BE49-F238E27FC236}">
                <a16:creationId xmlns:a16="http://schemas.microsoft.com/office/drawing/2014/main" id="{5254C785-B739-0B7D-7635-E8318058B0E5}"/>
              </a:ext>
            </a:extLst>
          </p:cNvPr>
          <p:cNvSpPr txBox="1"/>
          <p:nvPr/>
        </p:nvSpPr>
        <p:spPr>
          <a:xfrm>
            <a:off x="644324" y="533917"/>
            <a:ext cx="6079067" cy="369332"/>
          </a:xfrm>
          <a:prstGeom prst="rect">
            <a:avLst/>
          </a:prstGeom>
          <a:noFill/>
        </p:spPr>
        <p:txBody>
          <a:bodyPr wrap="square" rtlCol="0">
            <a:spAutoFit/>
          </a:bodyPr>
          <a:lstStyle/>
          <a:p>
            <a:r>
              <a:rPr lang="en-IN" dirty="0">
                <a:solidFill>
                  <a:srgbClr val="1E3063"/>
                </a:solidFill>
                <a:latin typeface="Instrument Sans Medium" panose="020B0604020202020204" charset="0"/>
              </a:rPr>
              <a:t>Basic design of a fermenter</a:t>
            </a:r>
          </a:p>
        </p:txBody>
      </p:sp>
    </p:spTree>
    <p:extLst>
      <p:ext uri="{BB962C8B-B14F-4D97-AF65-F5344CB8AC3E}">
        <p14:creationId xmlns:p14="http://schemas.microsoft.com/office/powerpoint/2010/main" val="318712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1A89A-5D10-0C38-C8F4-649DE01A4200}"/>
              </a:ext>
            </a:extLst>
          </p:cNvPr>
          <p:cNvSpPr txBox="1"/>
          <p:nvPr/>
        </p:nvSpPr>
        <p:spPr>
          <a:xfrm>
            <a:off x="542937" y="360744"/>
            <a:ext cx="6112934" cy="707886"/>
          </a:xfrm>
          <a:prstGeom prst="rect">
            <a:avLst/>
          </a:prstGeom>
          <a:noFill/>
        </p:spPr>
        <p:txBody>
          <a:bodyPr wrap="square" rtlCol="0">
            <a:spAutoFit/>
          </a:bodyPr>
          <a:lstStyle/>
          <a:p>
            <a:r>
              <a:rPr lang="en-IN" sz="4000" b="1" dirty="0">
                <a:solidFill>
                  <a:srgbClr val="1E3063"/>
                </a:solidFill>
                <a:latin typeface="Instrument Sans Medium" panose="020B0604020202020204" charset="0"/>
              </a:rPr>
              <a:t>Basic functions</a:t>
            </a:r>
          </a:p>
        </p:txBody>
      </p:sp>
      <p:sp>
        <p:nvSpPr>
          <p:cNvPr id="3" name="TextBox 2">
            <a:extLst>
              <a:ext uri="{FF2B5EF4-FFF2-40B4-BE49-F238E27FC236}">
                <a16:creationId xmlns:a16="http://schemas.microsoft.com/office/drawing/2014/main" id="{F840FB6E-B31B-05CB-F3DE-02DD9D696943}"/>
              </a:ext>
            </a:extLst>
          </p:cNvPr>
          <p:cNvSpPr txBox="1"/>
          <p:nvPr/>
        </p:nvSpPr>
        <p:spPr>
          <a:xfrm>
            <a:off x="427190" y="1331030"/>
            <a:ext cx="13346683" cy="6863417"/>
          </a:xfrm>
          <a:prstGeom prst="rect">
            <a:avLst/>
          </a:prstGeom>
          <a:noFill/>
        </p:spPr>
        <p:txBody>
          <a:bodyPr wrap="square" rtlCol="0">
            <a:spAutoFit/>
          </a:bodyPr>
          <a:lstStyle/>
          <a:p>
            <a:pPr algn="just"/>
            <a:r>
              <a:rPr lang="en-IN" sz="2000" dirty="0">
                <a:latin typeface="Instrument Sans Medium" panose="020B0604020202020204" charset="0"/>
              </a:rPr>
              <a:t>The main function of a fermenter is to provide a controlled environment for the growth of microorganisms or animal cells, to obtain a desired product. In designing and constructing a fermenter a number of points must be considered:</a:t>
            </a:r>
          </a:p>
          <a:p>
            <a:pPr algn="just"/>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Should be capable of being operated aseptically for a number of days and should be reliable in long term  operation meeting the requirements of containment regulations</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Adequate aeration and agitation</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Power consumption should be as low as possible</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System of temp, pH control</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Sampling facilities</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Minimal </a:t>
            </a:r>
            <a:r>
              <a:rPr lang="en-IN" sz="2000" dirty="0" err="1">
                <a:latin typeface="Instrument Sans Medium" panose="020B0604020202020204" charset="0"/>
              </a:rPr>
              <a:t>labor</a:t>
            </a:r>
            <a:r>
              <a:rPr lang="en-IN" sz="2000" dirty="0">
                <a:latin typeface="Instrument Sans Medium" panose="020B0604020202020204" charset="0"/>
              </a:rPr>
              <a:t> use in harvesting, cleaning and maintenance</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Smooth internal surfaces, using welds instead of flange joints</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r>
              <a:rPr lang="en-IN" sz="2000" dirty="0">
                <a:latin typeface="Instrument Sans Medium" panose="020B0604020202020204" charset="0"/>
              </a:rPr>
              <a:t>Cheapest material with satisfactory results</a:t>
            </a:r>
          </a:p>
          <a:p>
            <a:pPr marL="285750" indent="-285750" algn="just">
              <a:buFont typeface="Arial" panose="020B0604020202020204" pitchFamily="34" charset="0"/>
              <a:buChar char="•"/>
            </a:pPr>
            <a:endParaRPr lang="en-IN" sz="2000" dirty="0">
              <a:latin typeface="Instrument Sans Medium" panose="020B0604020202020204" charset="0"/>
            </a:endParaRPr>
          </a:p>
          <a:p>
            <a:pPr marL="285750" indent="-285750" algn="just">
              <a:buFont typeface="Arial" panose="020B0604020202020204" pitchFamily="34" charset="0"/>
              <a:buChar char="•"/>
            </a:pPr>
            <a:endParaRPr lang="en-IN" sz="2000" dirty="0">
              <a:latin typeface="Instrument Sans Medium" panose="020B0604020202020204" charset="0"/>
            </a:endParaRPr>
          </a:p>
        </p:txBody>
      </p:sp>
    </p:spTree>
    <p:extLst>
      <p:ext uri="{BB962C8B-B14F-4D97-AF65-F5344CB8AC3E}">
        <p14:creationId xmlns:p14="http://schemas.microsoft.com/office/powerpoint/2010/main" val="220608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07927"/>
            <a:ext cx="9822894" cy="708779"/>
          </a:xfrm>
          <a:prstGeom prst="rect">
            <a:avLst/>
          </a:prstGeom>
          <a:noFill/>
          <a:ln/>
        </p:spPr>
        <p:txBody>
          <a:bodyPr wrap="none" lIns="0" tIns="0" rIns="0" bIns="0" rtlCol="0" anchor="t"/>
          <a:lstStyle/>
          <a:p>
            <a:pPr marL="0" indent="0" algn="l">
              <a:lnSpc>
                <a:spcPts val="5550"/>
              </a:lnSpc>
              <a:buNone/>
            </a:pPr>
            <a:r>
              <a:rPr lang="en-US" sz="4000" dirty="0">
                <a:solidFill>
                  <a:srgbClr val="091C53"/>
                </a:solidFill>
                <a:ea typeface="Instrument Sans Semi Bold" pitchFamily="34" charset="-122"/>
                <a:cs typeface="Instrument Sans Semi Bold" pitchFamily="34" charset="-120"/>
              </a:rPr>
              <a:t>Key Design Objectives of Fermentors</a:t>
            </a:r>
            <a:endParaRPr lang="en-US" sz="4000" dirty="0"/>
          </a:p>
        </p:txBody>
      </p:sp>
      <p:sp>
        <p:nvSpPr>
          <p:cNvPr id="3" name="Shape 1"/>
          <p:cNvSpPr/>
          <p:nvPr/>
        </p:nvSpPr>
        <p:spPr>
          <a:xfrm>
            <a:off x="793790" y="2670334"/>
            <a:ext cx="6407944" cy="2093714"/>
          </a:xfrm>
          <a:prstGeom prst="roundRect">
            <a:avLst>
              <a:gd name="adj" fmla="val 9750"/>
            </a:avLst>
          </a:prstGeom>
          <a:solidFill>
            <a:srgbClr val="FFFFFF"/>
          </a:solidFill>
          <a:ln w="30480">
            <a:solidFill>
              <a:srgbClr val="B4CCE3"/>
            </a:solidFill>
            <a:prstDash val="solid"/>
          </a:ln>
        </p:spPr>
        <p:txBody>
          <a:bodyPr/>
          <a:lstStyle/>
          <a:p>
            <a:endParaRPr lang="en-IN" sz="2400"/>
          </a:p>
        </p:txBody>
      </p:sp>
      <p:sp>
        <p:nvSpPr>
          <p:cNvPr id="4" name="Shape 2"/>
          <p:cNvSpPr/>
          <p:nvPr/>
        </p:nvSpPr>
        <p:spPr>
          <a:xfrm>
            <a:off x="793790" y="2670334"/>
            <a:ext cx="121920" cy="2093714"/>
          </a:xfrm>
          <a:prstGeom prst="roundRect">
            <a:avLst>
              <a:gd name="adj" fmla="val 167442"/>
            </a:avLst>
          </a:prstGeom>
          <a:solidFill>
            <a:srgbClr val="84C1FA"/>
          </a:solidFill>
          <a:ln/>
        </p:spPr>
        <p:txBody>
          <a:bodyPr/>
          <a:lstStyle/>
          <a:p>
            <a:endParaRPr lang="en-IN" sz="2400"/>
          </a:p>
        </p:txBody>
      </p:sp>
      <p:sp>
        <p:nvSpPr>
          <p:cNvPr id="5" name="Text 3"/>
          <p:cNvSpPr/>
          <p:nvPr/>
        </p:nvSpPr>
        <p:spPr>
          <a:xfrm>
            <a:off x="1173004" y="2927628"/>
            <a:ext cx="3875961"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ea typeface="Instrument Sans Semi Bold" pitchFamily="34" charset="-122"/>
                <a:cs typeface="Instrument Sans Semi Bold" pitchFamily="34" charset="-120"/>
              </a:rPr>
              <a:t>Maintain Sterile Environment</a:t>
            </a:r>
            <a:endParaRPr lang="en-US" sz="2800" dirty="0"/>
          </a:p>
        </p:txBody>
      </p:sp>
      <p:sp>
        <p:nvSpPr>
          <p:cNvPr id="6" name="Text 4"/>
          <p:cNvSpPr/>
          <p:nvPr/>
        </p:nvSpPr>
        <p:spPr>
          <a:xfrm>
            <a:off x="1173004" y="3418046"/>
            <a:ext cx="5771436" cy="1088708"/>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ea typeface="Instrument Sans Medium" pitchFamily="34" charset="-122"/>
                <a:cs typeface="Instrument Sans Medium" pitchFamily="34" charset="-120"/>
              </a:rPr>
              <a:t>Prevent contamination from unwanted microorganisms to ensure product purity and process integrity.</a:t>
            </a:r>
            <a:endParaRPr lang="en-US" sz="2000" dirty="0"/>
          </a:p>
        </p:txBody>
      </p:sp>
      <p:sp>
        <p:nvSpPr>
          <p:cNvPr id="7" name="Shape 5"/>
          <p:cNvSpPr/>
          <p:nvPr/>
        </p:nvSpPr>
        <p:spPr>
          <a:xfrm>
            <a:off x="7428548" y="2670334"/>
            <a:ext cx="6408063" cy="2093714"/>
          </a:xfrm>
          <a:prstGeom prst="roundRect">
            <a:avLst>
              <a:gd name="adj" fmla="val 9750"/>
            </a:avLst>
          </a:prstGeom>
          <a:solidFill>
            <a:srgbClr val="FFFFFF"/>
          </a:solidFill>
          <a:ln w="30480">
            <a:solidFill>
              <a:srgbClr val="B4CCE3"/>
            </a:solidFill>
            <a:prstDash val="solid"/>
          </a:ln>
        </p:spPr>
        <p:txBody>
          <a:bodyPr/>
          <a:lstStyle/>
          <a:p>
            <a:endParaRPr lang="en-IN" sz="2400"/>
          </a:p>
        </p:txBody>
      </p:sp>
      <p:sp>
        <p:nvSpPr>
          <p:cNvPr id="8" name="Shape 6"/>
          <p:cNvSpPr/>
          <p:nvPr/>
        </p:nvSpPr>
        <p:spPr>
          <a:xfrm>
            <a:off x="7428548" y="2670334"/>
            <a:ext cx="121920" cy="2093714"/>
          </a:xfrm>
          <a:prstGeom prst="roundRect">
            <a:avLst>
              <a:gd name="adj" fmla="val 167442"/>
            </a:avLst>
          </a:prstGeom>
          <a:solidFill>
            <a:srgbClr val="84C1FA"/>
          </a:solidFill>
          <a:ln/>
        </p:spPr>
        <p:txBody>
          <a:bodyPr/>
          <a:lstStyle/>
          <a:p>
            <a:endParaRPr lang="en-IN" sz="2400"/>
          </a:p>
        </p:txBody>
      </p:sp>
      <p:sp>
        <p:nvSpPr>
          <p:cNvPr id="9" name="Text 7"/>
          <p:cNvSpPr/>
          <p:nvPr/>
        </p:nvSpPr>
        <p:spPr>
          <a:xfrm>
            <a:off x="7807762" y="2927628"/>
            <a:ext cx="4509254"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ea typeface="Instrument Sans Semi Bold" pitchFamily="34" charset="-122"/>
                <a:cs typeface="Instrument Sans Semi Bold" pitchFamily="34" charset="-120"/>
              </a:rPr>
              <a:t>Ensure Uniform Mixing &amp; Aeration</a:t>
            </a:r>
            <a:endParaRPr lang="en-US" sz="2800" dirty="0"/>
          </a:p>
        </p:txBody>
      </p:sp>
      <p:sp>
        <p:nvSpPr>
          <p:cNvPr id="10" name="Text 8"/>
          <p:cNvSpPr/>
          <p:nvPr/>
        </p:nvSpPr>
        <p:spPr>
          <a:xfrm>
            <a:off x="7807762" y="3418046"/>
            <a:ext cx="5771555" cy="1088708"/>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ea typeface="Instrument Sans Medium" pitchFamily="34" charset="-122"/>
                <a:cs typeface="Instrument Sans Medium" pitchFamily="34" charset="-120"/>
              </a:rPr>
              <a:t>Distribute nutrients, oxygen, and cells evenly throughout the culture, supporting optimal growth and metabolic activity.</a:t>
            </a:r>
            <a:endParaRPr lang="en-US" sz="2000" dirty="0"/>
          </a:p>
        </p:txBody>
      </p:sp>
      <p:sp>
        <p:nvSpPr>
          <p:cNvPr id="11" name="Shape 9"/>
          <p:cNvSpPr/>
          <p:nvPr/>
        </p:nvSpPr>
        <p:spPr>
          <a:xfrm>
            <a:off x="793790" y="4990862"/>
            <a:ext cx="6407944" cy="1730812"/>
          </a:xfrm>
          <a:prstGeom prst="roundRect">
            <a:avLst>
              <a:gd name="adj" fmla="val 11795"/>
            </a:avLst>
          </a:prstGeom>
          <a:solidFill>
            <a:srgbClr val="FFFFFF"/>
          </a:solidFill>
          <a:ln w="30480">
            <a:solidFill>
              <a:srgbClr val="B4CCE3"/>
            </a:solidFill>
            <a:prstDash val="solid"/>
          </a:ln>
        </p:spPr>
        <p:txBody>
          <a:bodyPr/>
          <a:lstStyle/>
          <a:p>
            <a:endParaRPr lang="en-IN" sz="2400"/>
          </a:p>
        </p:txBody>
      </p:sp>
      <p:sp>
        <p:nvSpPr>
          <p:cNvPr id="12" name="Shape 10"/>
          <p:cNvSpPr/>
          <p:nvPr/>
        </p:nvSpPr>
        <p:spPr>
          <a:xfrm>
            <a:off x="793790" y="4990862"/>
            <a:ext cx="121920" cy="1730812"/>
          </a:xfrm>
          <a:prstGeom prst="roundRect">
            <a:avLst>
              <a:gd name="adj" fmla="val 167442"/>
            </a:avLst>
          </a:prstGeom>
          <a:solidFill>
            <a:srgbClr val="84C1FA"/>
          </a:solidFill>
          <a:ln/>
        </p:spPr>
        <p:txBody>
          <a:bodyPr/>
          <a:lstStyle/>
          <a:p>
            <a:endParaRPr lang="en-IN" sz="2400"/>
          </a:p>
        </p:txBody>
      </p:sp>
      <p:sp>
        <p:nvSpPr>
          <p:cNvPr id="13" name="Text 11"/>
          <p:cNvSpPr/>
          <p:nvPr/>
        </p:nvSpPr>
        <p:spPr>
          <a:xfrm>
            <a:off x="1173004" y="5248156"/>
            <a:ext cx="4559975"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ea typeface="Instrument Sans Semi Bold" pitchFamily="34" charset="-122"/>
                <a:cs typeface="Instrument Sans Semi Bold" pitchFamily="34" charset="-120"/>
              </a:rPr>
              <a:t>Precise Temperature &amp; pH Control</a:t>
            </a:r>
            <a:endParaRPr lang="en-US" sz="2800" dirty="0"/>
          </a:p>
        </p:txBody>
      </p:sp>
      <p:sp>
        <p:nvSpPr>
          <p:cNvPr id="14" name="Text 12"/>
          <p:cNvSpPr/>
          <p:nvPr/>
        </p:nvSpPr>
        <p:spPr>
          <a:xfrm>
            <a:off x="1173004" y="5738574"/>
            <a:ext cx="5771436"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ea typeface="Instrument Sans Medium" pitchFamily="34" charset="-122"/>
                <a:cs typeface="Instrument Sans Medium" pitchFamily="34" charset="-120"/>
              </a:rPr>
              <a:t>Maintain stable environmental conditions critical for microbial viability and efficient product formation.</a:t>
            </a:r>
            <a:endParaRPr lang="en-US" sz="2000" dirty="0"/>
          </a:p>
        </p:txBody>
      </p:sp>
      <p:sp>
        <p:nvSpPr>
          <p:cNvPr id="15" name="Shape 13"/>
          <p:cNvSpPr/>
          <p:nvPr/>
        </p:nvSpPr>
        <p:spPr>
          <a:xfrm>
            <a:off x="7428548" y="4990862"/>
            <a:ext cx="6408063" cy="1730812"/>
          </a:xfrm>
          <a:prstGeom prst="roundRect">
            <a:avLst>
              <a:gd name="adj" fmla="val 11795"/>
            </a:avLst>
          </a:prstGeom>
          <a:solidFill>
            <a:srgbClr val="FFFFFF"/>
          </a:solidFill>
          <a:ln w="30480">
            <a:solidFill>
              <a:srgbClr val="B4CCE3"/>
            </a:solidFill>
            <a:prstDash val="solid"/>
          </a:ln>
        </p:spPr>
        <p:txBody>
          <a:bodyPr/>
          <a:lstStyle/>
          <a:p>
            <a:endParaRPr lang="en-IN" sz="2400"/>
          </a:p>
        </p:txBody>
      </p:sp>
      <p:sp>
        <p:nvSpPr>
          <p:cNvPr id="16" name="Shape 14"/>
          <p:cNvSpPr/>
          <p:nvPr/>
        </p:nvSpPr>
        <p:spPr>
          <a:xfrm>
            <a:off x="7428548" y="4990862"/>
            <a:ext cx="121920" cy="1730812"/>
          </a:xfrm>
          <a:prstGeom prst="roundRect">
            <a:avLst>
              <a:gd name="adj" fmla="val 167442"/>
            </a:avLst>
          </a:prstGeom>
          <a:solidFill>
            <a:srgbClr val="84C1FA"/>
          </a:solidFill>
          <a:ln/>
        </p:spPr>
        <p:txBody>
          <a:bodyPr/>
          <a:lstStyle/>
          <a:p>
            <a:endParaRPr lang="en-IN" sz="2400"/>
          </a:p>
        </p:txBody>
      </p:sp>
      <p:sp>
        <p:nvSpPr>
          <p:cNvPr id="17" name="Text 15"/>
          <p:cNvSpPr/>
          <p:nvPr/>
        </p:nvSpPr>
        <p:spPr>
          <a:xfrm>
            <a:off x="7807762" y="5248156"/>
            <a:ext cx="5169218"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ea typeface="Instrument Sans Semi Bold" pitchFamily="34" charset="-122"/>
                <a:cs typeface="Instrument Sans Semi Bold" pitchFamily="34" charset="-120"/>
              </a:rPr>
              <a:t>Facilitate Sampling &amp; Product Removal</a:t>
            </a:r>
            <a:endParaRPr lang="en-US" sz="2800" dirty="0"/>
          </a:p>
        </p:txBody>
      </p:sp>
      <p:sp>
        <p:nvSpPr>
          <p:cNvPr id="18" name="Text 16"/>
          <p:cNvSpPr/>
          <p:nvPr/>
        </p:nvSpPr>
        <p:spPr>
          <a:xfrm>
            <a:off x="7807762" y="5738574"/>
            <a:ext cx="5771555"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ea typeface="Instrument Sans Medium" pitchFamily="34" charset="-122"/>
                <a:cs typeface="Instrument Sans Medium" pitchFamily="34" charset="-120"/>
              </a:rPr>
              <a:t>Allow for sterile withdrawal of samples for analysis and efficient harvesting of the final product.</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3295"/>
            <a:ext cx="8957072"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Main Components of a Fermentor</a:t>
            </a:r>
            <a:endParaRPr lang="en-US" sz="4450" dirty="0"/>
          </a:p>
        </p:txBody>
      </p:sp>
      <p:sp>
        <p:nvSpPr>
          <p:cNvPr id="3" name="Text 1"/>
          <p:cNvSpPr/>
          <p:nvPr/>
        </p:nvSpPr>
        <p:spPr>
          <a:xfrm>
            <a:off x="793790" y="19190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The Vessel</a:t>
            </a:r>
            <a:endParaRPr lang="en-US" sz="2200" dirty="0"/>
          </a:p>
        </p:txBody>
      </p:sp>
      <p:sp>
        <p:nvSpPr>
          <p:cNvPr id="4" name="Text 2"/>
          <p:cNvSpPr/>
          <p:nvPr/>
        </p:nvSpPr>
        <p:spPr>
          <a:xfrm>
            <a:off x="793790" y="2500193"/>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The main body of the fermentor. Industrial-scale vessels are typically made from </a:t>
            </a:r>
            <a:r>
              <a:rPr lang="en-US" sz="1750" dirty="0">
                <a:solidFill>
                  <a:srgbClr val="84C1FA"/>
                </a:solidFill>
                <a:latin typeface="Instrument Sans Medium" pitchFamily="34" charset="0"/>
                <a:ea typeface="Instrument Sans Medium" pitchFamily="34" charset="-122"/>
                <a:cs typeface="Instrument Sans Medium" pitchFamily="34" charset="-120"/>
              </a:rPr>
              <a:t>stainless steel</a:t>
            </a:r>
            <a:r>
              <a:rPr lang="en-US" sz="1750" dirty="0">
                <a:solidFill>
                  <a:srgbClr val="1E3063"/>
                </a:solidFill>
                <a:latin typeface="Instrument Sans Medium" pitchFamily="34" charset="0"/>
                <a:ea typeface="Instrument Sans Medium" pitchFamily="34" charset="-122"/>
                <a:cs typeface="Instrument Sans Medium" pitchFamily="34" charset="-120"/>
              </a:rPr>
              <a:t> for durability and ease of sterilization, while laboratory-scale fermentors often use </a:t>
            </a:r>
            <a:r>
              <a:rPr lang="en-US" sz="1750" dirty="0">
                <a:solidFill>
                  <a:srgbClr val="84C1FA"/>
                </a:solidFill>
                <a:latin typeface="Instrument Sans Medium" pitchFamily="34" charset="0"/>
                <a:ea typeface="Instrument Sans Medium" pitchFamily="34" charset="-122"/>
                <a:cs typeface="Instrument Sans Medium" pitchFamily="34" charset="-120"/>
              </a:rPr>
              <a:t>glass</a:t>
            </a:r>
            <a:r>
              <a:rPr lang="en-US" sz="1750" dirty="0">
                <a:solidFill>
                  <a:srgbClr val="1E3063"/>
                </a:solidFill>
                <a:latin typeface="Instrument Sans Medium" pitchFamily="34" charset="0"/>
                <a:ea typeface="Instrument Sans Medium" pitchFamily="34" charset="-122"/>
                <a:cs typeface="Instrument Sans Medium" pitchFamily="34" charset="-120"/>
              </a:rPr>
              <a:t> for visibility.</a:t>
            </a:r>
            <a:endParaRPr lang="en-US" sz="1750" dirty="0"/>
          </a:p>
        </p:txBody>
      </p:sp>
      <p:sp>
        <p:nvSpPr>
          <p:cNvPr id="5" name="Text 3"/>
          <p:cNvSpPr/>
          <p:nvPr/>
        </p:nvSpPr>
        <p:spPr>
          <a:xfrm>
            <a:off x="793790"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Agitator System</a:t>
            </a:r>
            <a:endParaRPr lang="en-US" sz="2200" dirty="0"/>
          </a:p>
        </p:txBody>
      </p:sp>
      <p:sp>
        <p:nvSpPr>
          <p:cNvPr id="6" name="Text 4"/>
          <p:cNvSpPr/>
          <p:nvPr/>
        </p:nvSpPr>
        <p:spPr>
          <a:xfrm>
            <a:off x="793790" y="475976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Mechanical impellers or stirrers used to ensure thorough </a:t>
            </a:r>
            <a:r>
              <a:rPr lang="en-US" sz="1750" dirty="0">
                <a:solidFill>
                  <a:srgbClr val="84C1FA"/>
                </a:solidFill>
                <a:latin typeface="Instrument Sans Medium" pitchFamily="34" charset="0"/>
                <a:ea typeface="Instrument Sans Medium" pitchFamily="34" charset="-122"/>
                <a:cs typeface="Instrument Sans Medium" pitchFamily="34" charset="-120"/>
              </a:rPr>
              <a:t>mixing</a:t>
            </a:r>
            <a:r>
              <a:rPr lang="en-US" sz="1750" dirty="0">
                <a:solidFill>
                  <a:srgbClr val="1E3063"/>
                </a:solidFill>
                <a:latin typeface="Instrument Sans Medium" pitchFamily="34" charset="0"/>
                <a:ea typeface="Instrument Sans Medium" pitchFamily="34" charset="-122"/>
                <a:cs typeface="Instrument Sans Medium" pitchFamily="34" charset="-120"/>
              </a:rPr>
              <a:t> of the culture medium and enhance oxygen transfer, critical for aerobic processes.</a:t>
            </a:r>
            <a:endParaRPr lang="en-US" sz="1750" dirty="0"/>
          </a:p>
        </p:txBody>
      </p:sp>
      <p:sp>
        <p:nvSpPr>
          <p:cNvPr id="7" name="Text 5"/>
          <p:cNvSpPr/>
          <p:nvPr/>
        </p:nvSpPr>
        <p:spPr>
          <a:xfrm>
            <a:off x="7599521" y="19190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Aeration System</a:t>
            </a:r>
            <a:endParaRPr lang="en-US" sz="2200" dirty="0"/>
          </a:p>
        </p:txBody>
      </p:sp>
      <p:sp>
        <p:nvSpPr>
          <p:cNvPr id="8" name="Text 6"/>
          <p:cNvSpPr/>
          <p:nvPr/>
        </p:nvSpPr>
        <p:spPr>
          <a:xfrm>
            <a:off x="7599521" y="250019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Comprises spargers (for air introduction) and filters (for sterilization) to supply </a:t>
            </a:r>
            <a:r>
              <a:rPr lang="en-US" sz="1750" dirty="0">
                <a:solidFill>
                  <a:srgbClr val="84C1FA"/>
                </a:solidFill>
                <a:latin typeface="Instrument Sans Medium" pitchFamily="34" charset="0"/>
                <a:ea typeface="Instrument Sans Medium" pitchFamily="34" charset="-122"/>
                <a:cs typeface="Instrument Sans Medium" pitchFamily="34" charset="-120"/>
              </a:rPr>
              <a:t>sterile air or oxygen</a:t>
            </a:r>
            <a:r>
              <a:rPr lang="en-US" sz="1750" dirty="0">
                <a:solidFill>
                  <a:srgbClr val="1E3063"/>
                </a:solidFill>
                <a:latin typeface="Instrument Sans Medium" pitchFamily="34" charset="0"/>
                <a:ea typeface="Instrument Sans Medium" pitchFamily="34" charset="-122"/>
                <a:cs typeface="Instrument Sans Medium" pitchFamily="34" charset="-120"/>
              </a:rPr>
              <a:t> to the microbial culture.</a:t>
            </a:r>
            <a:endParaRPr lang="en-US" sz="1750" dirty="0"/>
          </a:p>
        </p:txBody>
      </p:sp>
      <p:sp>
        <p:nvSpPr>
          <p:cNvPr id="9" name="Text 7"/>
          <p:cNvSpPr/>
          <p:nvPr/>
        </p:nvSpPr>
        <p:spPr>
          <a:xfrm>
            <a:off x="7599521"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Temperature Control</a:t>
            </a:r>
            <a:endParaRPr lang="en-US" sz="2200" dirty="0"/>
          </a:p>
        </p:txBody>
      </p:sp>
      <p:sp>
        <p:nvSpPr>
          <p:cNvPr id="10" name="Text 8"/>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Achieved through </a:t>
            </a:r>
            <a:r>
              <a:rPr lang="en-US" sz="1750" dirty="0">
                <a:solidFill>
                  <a:srgbClr val="84C1FA"/>
                </a:solidFill>
                <a:latin typeface="Instrument Sans Medium" pitchFamily="34" charset="0"/>
                <a:ea typeface="Instrument Sans Medium" pitchFamily="34" charset="-122"/>
                <a:cs typeface="Instrument Sans Medium" pitchFamily="34" charset="-120"/>
              </a:rPr>
              <a:t>cooling jackets or internal coils</a:t>
            </a:r>
            <a:r>
              <a:rPr lang="en-US" sz="1750" dirty="0">
                <a:solidFill>
                  <a:srgbClr val="1E3063"/>
                </a:solidFill>
                <a:latin typeface="Instrument Sans Medium" pitchFamily="34" charset="0"/>
                <a:ea typeface="Instrument Sans Medium" pitchFamily="34" charset="-122"/>
                <a:cs typeface="Instrument Sans Medium" pitchFamily="34" charset="-120"/>
              </a:rPr>
              <a:t> that circulate a cooling or heating fluid to maintain the optimal temperature for microbial growth.</a:t>
            </a:r>
            <a:endParaRPr lang="en-US" sz="1750" dirty="0"/>
          </a:p>
        </p:txBody>
      </p:sp>
      <p:sp>
        <p:nvSpPr>
          <p:cNvPr id="11" name="Text 9"/>
          <p:cNvSpPr/>
          <p:nvPr/>
        </p:nvSpPr>
        <p:spPr>
          <a:xfrm>
            <a:off x="7599521" y="57123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Sensors &amp; Probes</a:t>
            </a:r>
            <a:endParaRPr lang="en-US" sz="2200" dirty="0"/>
          </a:p>
        </p:txBody>
      </p:sp>
      <p:sp>
        <p:nvSpPr>
          <p:cNvPr id="12" name="Text 10"/>
          <p:cNvSpPr/>
          <p:nvPr/>
        </p:nvSpPr>
        <p:spPr>
          <a:xfrm>
            <a:off x="7599521" y="6293525"/>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Integrated instruments that continuously </a:t>
            </a:r>
            <a:r>
              <a:rPr lang="en-US" sz="1750" dirty="0">
                <a:solidFill>
                  <a:srgbClr val="84C1FA"/>
                </a:solidFill>
                <a:latin typeface="Instrument Sans Medium" pitchFamily="34" charset="0"/>
                <a:ea typeface="Instrument Sans Medium" pitchFamily="34" charset="-122"/>
                <a:cs typeface="Instrument Sans Medium" pitchFamily="34" charset="-120"/>
              </a:rPr>
              <a:t>monitor and feedback key parameters</a:t>
            </a:r>
            <a:r>
              <a:rPr lang="en-US" sz="1750" dirty="0">
                <a:solidFill>
                  <a:srgbClr val="1E3063"/>
                </a:solidFill>
                <a:latin typeface="Instrument Sans Medium" pitchFamily="34" charset="0"/>
                <a:ea typeface="Instrument Sans Medium" pitchFamily="34" charset="-122"/>
                <a:cs typeface="Instrument Sans Medium" pitchFamily="34" charset="-120"/>
              </a:rPr>
              <a:t> like pH, temperature, and dissolved oxygen levels to the control system.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3A52C-F6A5-2DA8-8ACF-B63605191BF8}"/>
              </a:ext>
            </a:extLst>
          </p:cNvPr>
          <p:cNvSpPr txBox="1"/>
          <p:nvPr/>
        </p:nvSpPr>
        <p:spPr>
          <a:xfrm>
            <a:off x="1071088" y="595868"/>
            <a:ext cx="7505753" cy="707886"/>
          </a:xfrm>
          <a:prstGeom prst="rect">
            <a:avLst/>
          </a:prstGeom>
          <a:noFill/>
        </p:spPr>
        <p:txBody>
          <a:bodyPr wrap="square" rtlCol="0">
            <a:spAutoFit/>
          </a:bodyPr>
          <a:lstStyle/>
          <a:p>
            <a:r>
              <a:rPr lang="en-IN" sz="4000" b="1" dirty="0">
                <a:solidFill>
                  <a:srgbClr val="1E3063"/>
                </a:solidFill>
                <a:latin typeface="Instrument Sans Medium" panose="020B0604020202020204" charset="0"/>
              </a:rPr>
              <a:t>Construction Materials</a:t>
            </a:r>
          </a:p>
        </p:txBody>
      </p:sp>
      <p:sp>
        <p:nvSpPr>
          <p:cNvPr id="3" name="TextBox 2">
            <a:extLst>
              <a:ext uri="{FF2B5EF4-FFF2-40B4-BE49-F238E27FC236}">
                <a16:creationId xmlns:a16="http://schemas.microsoft.com/office/drawing/2014/main" id="{08C29E2B-4884-7CF4-AFB3-CD7067012996}"/>
              </a:ext>
            </a:extLst>
          </p:cNvPr>
          <p:cNvSpPr txBox="1"/>
          <p:nvPr/>
        </p:nvSpPr>
        <p:spPr>
          <a:xfrm>
            <a:off x="1206875" y="1562153"/>
            <a:ext cx="12216650" cy="5355312"/>
          </a:xfrm>
          <a:prstGeom prst="rect">
            <a:avLst/>
          </a:prstGeom>
          <a:noFill/>
        </p:spPr>
        <p:txBody>
          <a:bodyPr wrap="square" rtlCol="0">
            <a:spAutoFit/>
          </a:bodyPr>
          <a:lstStyle/>
          <a:p>
            <a:r>
              <a:rPr lang="en-IN" b="1" dirty="0"/>
              <a:t>Glass Bioreactors</a:t>
            </a:r>
          </a:p>
          <a:p>
            <a:r>
              <a:rPr lang="en-IN" b="1" dirty="0"/>
              <a:t>Used for:</a:t>
            </a:r>
            <a:r>
              <a:rPr lang="en-IN" dirty="0"/>
              <a:t> Lab scale (1–15 L).</a:t>
            </a:r>
          </a:p>
          <a:p>
            <a:r>
              <a:rPr lang="en-IN" b="1" dirty="0"/>
              <a:t>Material:</a:t>
            </a:r>
            <a:r>
              <a:rPr lang="en-IN" dirty="0"/>
              <a:t> Borosilicate glass (inert, transparent).</a:t>
            </a:r>
          </a:p>
          <a:p>
            <a:r>
              <a:rPr lang="en-IN" b="1" dirty="0"/>
              <a:t>Advantages:</a:t>
            </a:r>
            <a:endParaRPr lang="en-IN" dirty="0"/>
          </a:p>
          <a:p>
            <a:pPr lvl="1"/>
            <a:r>
              <a:rPr lang="en-IN" dirty="0"/>
              <a:t>Easy observation of culture.</a:t>
            </a:r>
          </a:p>
          <a:p>
            <a:pPr lvl="1"/>
            <a:r>
              <a:rPr lang="en-IN" dirty="0"/>
              <a:t>Chemically resistant and non-toxic.</a:t>
            </a:r>
          </a:p>
          <a:p>
            <a:pPr lvl="1"/>
            <a:r>
              <a:rPr lang="en-IN" dirty="0"/>
              <a:t>Suitable for research and small-scale studies.</a:t>
            </a:r>
          </a:p>
          <a:p>
            <a:r>
              <a:rPr lang="en-IN" b="1" dirty="0"/>
              <a:t>Limitation:</a:t>
            </a:r>
            <a:r>
              <a:rPr lang="en-IN" dirty="0"/>
              <a:t> Fragile, not scalable to industry.</a:t>
            </a:r>
          </a:p>
          <a:p>
            <a:br>
              <a:rPr lang="en-IN" dirty="0"/>
            </a:br>
            <a:endParaRPr lang="en-IN" dirty="0"/>
          </a:p>
          <a:p>
            <a:r>
              <a:rPr lang="en-IN" b="1" dirty="0"/>
              <a:t>Stainless Steel Bioreactors</a:t>
            </a:r>
          </a:p>
          <a:p>
            <a:r>
              <a:rPr lang="en-IN" b="1" dirty="0"/>
              <a:t>Used for:</a:t>
            </a:r>
            <a:r>
              <a:rPr lang="en-IN" dirty="0"/>
              <a:t> Pilot and industrial scale (100 L – 100,000+ L).</a:t>
            </a:r>
          </a:p>
          <a:p>
            <a:r>
              <a:rPr lang="en-IN" b="1" dirty="0"/>
              <a:t>Material:</a:t>
            </a:r>
            <a:r>
              <a:rPr lang="en-IN" dirty="0"/>
              <a:t> Stainless Steel </a:t>
            </a:r>
            <a:r>
              <a:rPr lang="en-IN" b="1" dirty="0"/>
              <a:t>316 / 316L</a:t>
            </a:r>
            <a:r>
              <a:rPr lang="en-IN" dirty="0"/>
              <a:t> (low carbon → corrosion resistant).</a:t>
            </a:r>
          </a:p>
          <a:p>
            <a:r>
              <a:rPr lang="en-IN" b="1" dirty="0"/>
              <a:t>Advantages:</a:t>
            </a:r>
            <a:endParaRPr lang="en-IN" dirty="0"/>
          </a:p>
          <a:p>
            <a:pPr lvl="1"/>
            <a:r>
              <a:rPr lang="en-IN" dirty="0"/>
              <a:t>Strong, durable, withstands pressure &amp; sterilization.</a:t>
            </a:r>
          </a:p>
          <a:p>
            <a:pPr lvl="1"/>
            <a:r>
              <a:rPr lang="en-IN" dirty="0"/>
              <a:t>Resistant to corrosion, smooth surface for cleaning .</a:t>
            </a:r>
          </a:p>
          <a:p>
            <a:pPr lvl="1"/>
            <a:r>
              <a:rPr lang="en-IN" dirty="0"/>
              <a:t>Long life and safe for large-scale production.</a:t>
            </a:r>
          </a:p>
          <a:p>
            <a:r>
              <a:rPr lang="en-IN" b="1" dirty="0"/>
              <a:t>Limitation:</a:t>
            </a:r>
            <a:r>
              <a:rPr lang="en-IN" dirty="0"/>
              <a:t> Expensive, opaque (cannot visually observe culture).</a:t>
            </a:r>
          </a:p>
          <a:p>
            <a:endParaRPr lang="en-IN" dirty="0"/>
          </a:p>
        </p:txBody>
      </p:sp>
    </p:spTree>
    <p:extLst>
      <p:ext uri="{BB962C8B-B14F-4D97-AF65-F5344CB8AC3E}">
        <p14:creationId xmlns:p14="http://schemas.microsoft.com/office/powerpoint/2010/main" val="197142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826C9-3FCB-762C-8DF6-AEE3E0336B0D}"/>
              </a:ext>
            </a:extLst>
          </p:cNvPr>
          <p:cNvPicPr>
            <a:picLocks noChangeAspect="1"/>
          </p:cNvPicPr>
          <p:nvPr/>
        </p:nvPicPr>
        <p:blipFill>
          <a:blip r:embed="rId2"/>
          <a:stretch>
            <a:fillRect/>
          </a:stretch>
        </p:blipFill>
        <p:spPr>
          <a:xfrm>
            <a:off x="696912" y="1102519"/>
            <a:ext cx="4520179" cy="6024562"/>
          </a:xfrm>
          <a:prstGeom prst="rect">
            <a:avLst/>
          </a:prstGeom>
        </p:spPr>
      </p:pic>
      <p:pic>
        <p:nvPicPr>
          <p:cNvPr id="4" name="Picture 3">
            <a:extLst>
              <a:ext uri="{FF2B5EF4-FFF2-40B4-BE49-F238E27FC236}">
                <a16:creationId xmlns:a16="http://schemas.microsoft.com/office/drawing/2014/main" id="{E631B567-3BFA-CD10-74DA-5842BC4BE9BC}"/>
              </a:ext>
            </a:extLst>
          </p:cNvPr>
          <p:cNvPicPr>
            <a:picLocks noChangeAspect="1"/>
          </p:cNvPicPr>
          <p:nvPr/>
        </p:nvPicPr>
        <p:blipFill>
          <a:blip r:embed="rId3"/>
          <a:stretch>
            <a:fillRect/>
          </a:stretch>
        </p:blipFill>
        <p:spPr>
          <a:xfrm>
            <a:off x="5981700" y="304800"/>
            <a:ext cx="7620000" cy="7620000"/>
          </a:xfrm>
          <a:prstGeom prst="rect">
            <a:avLst/>
          </a:prstGeom>
        </p:spPr>
      </p:pic>
    </p:spTree>
    <p:extLst>
      <p:ext uri="{BB962C8B-B14F-4D97-AF65-F5344CB8AC3E}">
        <p14:creationId xmlns:p14="http://schemas.microsoft.com/office/powerpoint/2010/main" val="170998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CF8A9F-03A9-70D0-2405-C5703D047CF6}"/>
              </a:ext>
            </a:extLst>
          </p:cNvPr>
          <p:cNvSpPr txBox="1"/>
          <p:nvPr/>
        </p:nvSpPr>
        <p:spPr>
          <a:xfrm>
            <a:off x="838308" y="545939"/>
            <a:ext cx="7890933" cy="646331"/>
          </a:xfrm>
          <a:prstGeom prst="rect">
            <a:avLst/>
          </a:prstGeom>
          <a:noFill/>
        </p:spPr>
        <p:txBody>
          <a:bodyPr wrap="square" rtlCol="0">
            <a:spAutoFit/>
          </a:bodyPr>
          <a:lstStyle/>
          <a:p>
            <a:r>
              <a:rPr lang="en-IN" sz="3600" b="1" dirty="0">
                <a:latin typeface="Instrument Sans Medium" panose="020B0604020202020204" charset="0"/>
              </a:rPr>
              <a:t>Aeration and agitation</a:t>
            </a:r>
          </a:p>
        </p:txBody>
      </p:sp>
      <p:sp>
        <p:nvSpPr>
          <p:cNvPr id="3" name="TextBox 2">
            <a:extLst>
              <a:ext uri="{FF2B5EF4-FFF2-40B4-BE49-F238E27FC236}">
                <a16:creationId xmlns:a16="http://schemas.microsoft.com/office/drawing/2014/main" id="{25EC3FD0-176B-441D-9F10-0C26DE38D09E}"/>
              </a:ext>
            </a:extLst>
          </p:cNvPr>
          <p:cNvSpPr txBox="1"/>
          <p:nvPr/>
        </p:nvSpPr>
        <p:spPr>
          <a:xfrm>
            <a:off x="528577" y="1805007"/>
            <a:ext cx="13106400" cy="2585323"/>
          </a:xfrm>
          <a:prstGeom prst="rect">
            <a:avLst/>
          </a:prstGeom>
          <a:noFill/>
        </p:spPr>
        <p:txBody>
          <a:bodyPr wrap="square" rtlCol="0">
            <a:spAutoFit/>
          </a:bodyPr>
          <a:lstStyle/>
          <a:p>
            <a:r>
              <a:rPr lang="en-IN" dirty="0">
                <a:latin typeface="Instrument Sans Medium" panose="020B0604020202020204" charset="0"/>
              </a:rPr>
              <a:t>Provide microorganisms with sufficient oxygen, agitation – uniform suspension of cells in a homogenous nutrient medium</a:t>
            </a:r>
          </a:p>
          <a:p>
            <a:endParaRPr lang="en-IN" dirty="0">
              <a:latin typeface="Instrument Sans Medium" panose="020B0604020202020204" charset="0"/>
            </a:endParaRPr>
          </a:p>
          <a:p>
            <a:r>
              <a:rPr lang="en-IN" dirty="0">
                <a:latin typeface="Instrument Sans Medium" panose="020B0604020202020204" charset="0"/>
              </a:rPr>
              <a:t>Structural components involved:</a:t>
            </a:r>
          </a:p>
          <a:p>
            <a:endParaRPr lang="en-IN" dirty="0">
              <a:latin typeface="Instrument Sans Medium" panose="020B0604020202020204" charset="0"/>
            </a:endParaRPr>
          </a:p>
          <a:p>
            <a:pPr marL="285750" indent="-285750">
              <a:buFont typeface="Arial" panose="020B0604020202020204" pitchFamily="34" charset="0"/>
              <a:buChar char="•"/>
            </a:pPr>
            <a:r>
              <a:rPr lang="en-IN" dirty="0">
                <a:latin typeface="Instrument Sans Medium" panose="020B0604020202020204" charset="0"/>
              </a:rPr>
              <a:t>Agitator</a:t>
            </a:r>
          </a:p>
          <a:p>
            <a:pPr marL="285750" indent="-285750">
              <a:buFont typeface="Arial" panose="020B0604020202020204" pitchFamily="34" charset="0"/>
              <a:buChar char="•"/>
            </a:pPr>
            <a:endParaRPr lang="en-IN" dirty="0">
              <a:latin typeface="Instrument Sans Medium" panose="020B0604020202020204" charset="0"/>
            </a:endParaRPr>
          </a:p>
          <a:p>
            <a:pPr marL="285750" indent="-285750">
              <a:buFont typeface="Arial" panose="020B0604020202020204" pitchFamily="34" charset="0"/>
              <a:buChar char="•"/>
            </a:pPr>
            <a:r>
              <a:rPr lang="en-IN" dirty="0">
                <a:latin typeface="Instrument Sans Medium" panose="020B0604020202020204" charset="0"/>
              </a:rPr>
              <a:t>Sparger (aeration system)</a:t>
            </a:r>
          </a:p>
          <a:p>
            <a:endParaRPr lang="en-IN" dirty="0">
              <a:latin typeface="Instrument Sans Medium" panose="020B0604020202020204" charset="0"/>
            </a:endParaRPr>
          </a:p>
          <a:p>
            <a:pPr marL="285750" indent="-285750">
              <a:buFont typeface="Arial" panose="020B0604020202020204" pitchFamily="34" charset="0"/>
              <a:buChar char="•"/>
            </a:pPr>
            <a:r>
              <a:rPr lang="en-IN" dirty="0">
                <a:latin typeface="Instrument Sans Medium" panose="020B0604020202020204" charset="0"/>
              </a:rPr>
              <a:t>Baffles</a:t>
            </a:r>
          </a:p>
        </p:txBody>
      </p:sp>
    </p:spTree>
    <p:extLst>
      <p:ext uri="{BB962C8B-B14F-4D97-AF65-F5344CB8AC3E}">
        <p14:creationId xmlns:p14="http://schemas.microsoft.com/office/powerpoint/2010/main" val="1317554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TotalTime>
  <Words>1884</Words>
  <Application>Microsoft Office PowerPoint</Application>
  <PresentationFormat>Custom</PresentationFormat>
  <Paragraphs>203</Paragraphs>
  <Slides>23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Instrument Sans Semi Bold</vt:lpstr>
      <vt:lpstr>Times New Roman</vt:lpstr>
      <vt:lpstr>Calibri</vt:lpstr>
      <vt:lpstr>Instrument Sans Medium</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vaishnavishedge97@gmail.com</cp:lastModifiedBy>
  <cp:revision>31</cp:revision>
  <dcterms:created xsi:type="dcterms:W3CDTF">2025-09-08T06:16:42Z</dcterms:created>
  <dcterms:modified xsi:type="dcterms:W3CDTF">2025-09-18T03:51:38Z</dcterms:modified>
</cp:coreProperties>
</file>